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78" y="-93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67573461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Sometimes you get a really stubborn image - you may need to use GIMP to manually crop - use the crop tool with a fixed 2:1 aspect ratio.</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Make sure to have pencil sharpeners</a:t>
            </a:r>
          </a:p>
          <a:p>
            <a:pPr lvl="0">
              <a:spcBef>
                <a:spcPts val="0"/>
              </a:spcBef>
              <a:buNone/>
            </a:pPr>
            <a:endParaRPr/>
          </a:p>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Copy your images directly from camera or scanner to “original_images”</a:t>
            </a:r>
          </a:p>
          <a:p>
            <a:pPr lvl="0">
              <a:spcBef>
                <a:spcPts val="0"/>
              </a:spcBef>
              <a:buNone/>
            </a:pPr>
            <a:endParaRPr/>
          </a:p>
          <a:p>
            <a:pPr lvl="0">
              <a:spcBef>
                <a:spcPts val="0"/>
              </a:spcBef>
              <a:buNone/>
            </a:pPr>
            <a:r>
              <a:rPr lang="en"/>
              <a:t>It can be helpful to copy images from “cropped” to “saved” when you finish with one group/batch so there are fewer images to display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It is important that all drawing should be inside the black border surrounding the map. Text or drawings outside the border will prevent the computer from automatically cropping the image.</a:t>
            </a:r>
          </a:p>
          <a:p>
            <a:pPr lvl="0">
              <a:spcBef>
                <a:spcPts val="0"/>
              </a:spcBef>
              <a:buNone/>
            </a:pPr>
            <a:endParaRPr/>
          </a:p>
          <a:p>
            <a:pPr lvl="0">
              <a:spcBef>
                <a:spcPts val="0"/>
              </a:spcBef>
              <a:buNone/>
            </a:pPr>
            <a:r>
              <a:rPr lang="en"/>
              <a:t>Text or other symbols/drawings should be done closer to the equator to minimize distortion</a:t>
            </a:r>
          </a:p>
          <a:p>
            <a:pPr lvl="0">
              <a:spcBef>
                <a:spcPts val="0"/>
              </a:spcBef>
              <a:buNone/>
            </a:pPr>
            <a:endParaRPr/>
          </a:p>
          <a:p>
            <a:pPr lvl="0">
              <a:spcBef>
                <a:spcPts val="0"/>
              </a:spcBef>
              <a:buNone/>
            </a:pPr>
            <a:r>
              <a:rPr lang="en"/>
              <a:t>If a spot for a name or logo is desired, placing in Antarctica is recommended, as that area is hidden by the “black hole”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Photograph the completed maps against a white background. One method that has been effective is to use a white foam board with white or clear photo-corners on one tripod with a camera positioned on another tripod to allow for efficient workflow. The image should be as level as possible and the field of view should be restricted to the white background. Use flash to even out lighting.</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If you receive any errors, you may need to open import_maps.sh (double-click and "display") then adjust the number after "-fuzz" Generally, this value should be around 45-65%.</a:t>
            </a:r>
          </a:p>
          <a:p>
            <a:pPr lvl="0">
              <a:spcBef>
                <a:spcPts val="0"/>
              </a:spcBef>
              <a:buNone/>
            </a:pPr>
            <a:endParaRPr/>
          </a:p>
          <a:p>
            <a:pPr lvl="0">
              <a:spcBef>
                <a:spcPts val="0"/>
              </a:spcBef>
              <a:buNone/>
            </a:pPr>
            <a:r>
              <a:rPr lang="en"/>
              <a:t>If you notice that you are still seeing borders on all sides, you can increase the number after "-shave" This is the total number of pixels that are removed from each edge of the image after autocropping to the black line.</a:t>
            </a:r>
          </a:p>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Verify that the images in the "cropped" folder are all satisfactory. You may now delete the images from "original_images" to make room for the next batch.</a:t>
            </a:r>
          </a:p>
          <a:p>
            <a:pPr lvl="0">
              <a:spcBef>
                <a:spcPts val="0"/>
              </a:spcBef>
              <a:buNone/>
            </a:pPr>
            <a:endParaRPr/>
          </a:p>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25"/>
            <a:ext cx="4572000" cy="5143500"/>
          </a:xfrm>
          <a:prstGeom prst="rect">
            <a:avLst/>
          </a:prstGeom>
          <a:solidFill>
            <a:schemeClr val="dk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dk1"/>
              </a:buClr>
              <a:defRPr>
                <a:solidFill>
                  <a:schemeClr val="dk1"/>
                </a:solidFill>
              </a:defRPr>
            </a:lvl1pPr>
            <a:lvl2pPr lvl="1">
              <a:spcBef>
                <a:spcPts val="0"/>
              </a:spcBef>
              <a:buClr>
                <a:schemeClr val="dk1"/>
              </a:buClr>
              <a:defRPr>
                <a:solidFill>
                  <a:schemeClr val="dk1"/>
                </a:solidFill>
              </a:defRPr>
            </a:lvl2pPr>
            <a:lvl3pPr lvl="2">
              <a:spcBef>
                <a:spcPts val="0"/>
              </a:spcBef>
              <a:buClr>
                <a:schemeClr val="dk1"/>
              </a:buClr>
              <a:defRPr>
                <a:solidFill>
                  <a:schemeClr val="dk1"/>
                </a:solidFill>
              </a:defRPr>
            </a:lvl3pPr>
            <a:lvl4pPr lvl="3">
              <a:spcBef>
                <a:spcPts val="0"/>
              </a:spcBef>
              <a:buClr>
                <a:schemeClr val="dk1"/>
              </a:buClr>
              <a:defRPr>
                <a:solidFill>
                  <a:schemeClr val="dk1"/>
                </a:solidFill>
              </a:defRPr>
            </a:lvl4pPr>
            <a:lvl5pPr lvl="4">
              <a:spcBef>
                <a:spcPts val="0"/>
              </a:spcBef>
              <a:buClr>
                <a:schemeClr val="dk1"/>
              </a:buClr>
              <a:defRPr>
                <a:solidFill>
                  <a:schemeClr val="dk1"/>
                </a:solidFill>
              </a:defRPr>
            </a:lvl5pPr>
            <a:lvl6pPr lvl="5">
              <a:spcBef>
                <a:spcPts val="0"/>
              </a:spcBef>
              <a:buClr>
                <a:schemeClr val="dk1"/>
              </a:buClr>
              <a:defRPr>
                <a:solidFill>
                  <a:schemeClr val="dk1"/>
                </a:solidFill>
              </a:defRPr>
            </a:lvl6pPr>
            <a:lvl7pPr lvl="6">
              <a:spcBef>
                <a:spcPts val="0"/>
              </a:spcBef>
              <a:buClr>
                <a:schemeClr val="dk1"/>
              </a:buClr>
              <a:defRPr>
                <a:solidFill>
                  <a:schemeClr val="dk1"/>
                </a:solidFill>
              </a:defRPr>
            </a:lvl7pPr>
            <a:lvl8pPr lvl="7">
              <a:spcBef>
                <a:spcPts val="0"/>
              </a:spcBef>
              <a:buClr>
                <a:schemeClr val="dk1"/>
              </a:buClr>
              <a:defRPr>
                <a:solidFill>
                  <a:schemeClr val="dk1"/>
                </a:solidFill>
              </a:defRPr>
            </a:lvl8pPr>
            <a:lvl9pPr lvl="8">
              <a:spcBef>
                <a:spcPts val="0"/>
              </a:spcBef>
              <a:buClr>
                <a:schemeClr val="dk1"/>
              </a:buClr>
              <a:defRPr>
                <a:solidFill>
                  <a:schemeClr val="dk1"/>
                </a:solidFill>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lt2"/>
              </a:buClr>
              <a:buSzPct val="100000"/>
              <a:defRPr sz="1800">
                <a:solidFill>
                  <a:schemeClr val="lt2"/>
                </a:solidFill>
              </a:defRPr>
            </a:lvl1pPr>
            <a:lvl2pPr lvl="1">
              <a:lnSpc>
                <a:spcPct val="115000"/>
              </a:lnSpc>
              <a:spcBef>
                <a:spcPts val="0"/>
              </a:spcBef>
              <a:spcAft>
                <a:spcPts val="1600"/>
              </a:spcAft>
              <a:buClr>
                <a:schemeClr val="lt2"/>
              </a:buClr>
              <a:defRPr>
                <a:solidFill>
                  <a:schemeClr val="lt2"/>
                </a:solidFill>
              </a:defRPr>
            </a:lvl2pPr>
            <a:lvl3pPr lvl="2">
              <a:lnSpc>
                <a:spcPct val="115000"/>
              </a:lnSpc>
              <a:spcBef>
                <a:spcPts val="0"/>
              </a:spcBef>
              <a:spcAft>
                <a:spcPts val="1600"/>
              </a:spcAft>
              <a:buClr>
                <a:schemeClr val="lt2"/>
              </a:buClr>
              <a:defRPr>
                <a:solidFill>
                  <a:schemeClr val="lt2"/>
                </a:solidFill>
              </a:defRPr>
            </a:lvl3pPr>
            <a:lvl4pPr lvl="3">
              <a:lnSpc>
                <a:spcPct val="115000"/>
              </a:lnSpc>
              <a:spcBef>
                <a:spcPts val="0"/>
              </a:spcBef>
              <a:spcAft>
                <a:spcPts val="1600"/>
              </a:spcAft>
              <a:buClr>
                <a:schemeClr val="lt2"/>
              </a:buClr>
              <a:defRPr>
                <a:solidFill>
                  <a:schemeClr val="lt2"/>
                </a:solidFill>
              </a:defRPr>
            </a:lvl4pPr>
            <a:lvl5pPr lvl="4">
              <a:lnSpc>
                <a:spcPct val="115000"/>
              </a:lnSpc>
              <a:spcBef>
                <a:spcPts val="0"/>
              </a:spcBef>
              <a:spcAft>
                <a:spcPts val="1600"/>
              </a:spcAft>
              <a:buClr>
                <a:schemeClr val="lt2"/>
              </a:buClr>
              <a:defRPr>
                <a:solidFill>
                  <a:schemeClr val="lt2"/>
                </a:solidFill>
              </a:defRPr>
            </a:lvl5pPr>
            <a:lvl6pPr lvl="5">
              <a:lnSpc>
                <a:spcPct val="115000"/>
              </a:lnSpc>
              <a:spcBef>
                <a:spcPts val="0"/>
              </a:spcBef>
              <a:spcAft>
                <a:spcPts val="1600"/>
              </a:spcAft>
              <a:buClr>
                <a:schemeClr val="lt2"/>
              </a:buClr>
              <a:defRPr>
                <a:solidFill>
                  <a:schemeClr val="lt2"/>
                </a:solidFill>
              </a:defRPr>
            </a:lvl6pPr>
            <a:lvl7pPr lvl="6">
              <a:lnSpc>
                <a:spcPct val="115000"/>
              </a:lnSpc>
              <a:spcBef>
                <a:spcPts val="0"/>
              </a:spcBef>
              <a:spcAft>
                <a:spcPts val="1600"/>
              </a:spcAft>
              <a:buClr>
                <a:schemeClr val="lt2"/>
              </a:buClr>
              <a:defRPr>
                <a:solidFill>
                  <a:schemeClr val="lt2"/>
                </a:solidFill>
              </a:defRPr>
            </a:lvl7pPr>
            <a:lvl8pPr lvl="7">
              <a:lnSpc>
                <a:spcPct val="115000"/>
              </a:lnSpc>
              <a:spcBef>
                <a:spcPts val="0"/>
              </a:spcBef>
              <a:spcAft>
                <a:spcPts val="1600"/>
              </a:spcAft>
              <a:buClr>
                <a:schemeClr val="lt2"/>
              </a:buClr>
              <a:defRPr>
                <a:solidFill>
                  <a:schemeClr val="lt2"/>
                </a:solidFill>
              </a:defRPr>
            </a:lvl8pPr>
            <a:lvl9pPr lvl="8">
              <a:lnSpc>
                <a:spcPct val="115000"/>
              </a:lnSpc>
              <a:spcBef>
                <a:spcPts val="0"/>
              </a:spcBef>
              <a:spcAft>
                <a:spcPts val="1600"/>
              </a:spcAft>
              <a:buClr>
                <a:schemeClr val="lt2"/>
              </a:buClr>
              <a:defRPr>
                <a:solidFill>
                  <a:schemeClr val="lt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lt2"/>
                </a:solidFill>
              </a:rPr>
              <a:t>‹#›</a:t>
            </a:fld>
            <a:endParaRPr lang="en" sz="1000">
              <a:solidFill>
                <a:schemeClr val="lt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11708" y="744575"/>
            <a:ext cx="8520600" cy="2052600"/>
          </a:xfrm>
          <a:prstGeom prst="rect">
            <a:avLst/>
          </a:prstGeom>
        </p:spPr>
        <p:txBody>
          <a:bodyPr lIns="91425" tIns="91425" rIns="91425" bIns="91425" anchor="b" anchorCtr="0">
            <a:noAutofit/>
          </a:bodyPr>
          <a:lstStyle/>
          <a:p>
            <a:pPr lvl="0">
              <a:spcBef>
                <a:spcPts val="0"/>
              </a:spcBef>
              <a:buNone/>
            </a:pPr>
            <a:r>
              <a:rPr lang="en"/>
              <a:t>Straight to the Sphere</a:t>
            </a:r>
          </a:p>
        </p:txBody>
      </p:sp>
      <p:sp>
        <p:nvSpPr>
          <p:cNvPr id="55" name="Shape 55"/>
          <p:cNvSpPr txBox="1">
            <a:spLocks noGrp="1"/>
          </p:cNvSpPr>
          <p:nvPr>
            <p:ph type="subTitle" idx="1"/>
          </p:nvPr>
        </p:nvSpPr>
        <p:spPr>
          <a:xfrm>
            <a:off x="311700" y="2834125"/>
            <a:ext cx="8520600" cy="792600"/>
          </a:xfrm>
          <a:prstGeom prst="rect">
            <a:avLst/>
          </a:prstGeom>
        </p:spPr>
        <p:txBody>
          <a:bodyPr lIns="91425" tIns="91425" rIns="91425" bIns="91425" anchor="t" anchorCtr="0">
            <a:noAutofit/>
          </a:bodyPr>
          <a:lstStyle/>
          <a:p>
            <a:pPr lvl="0">
              <a:spcBef>
                <a:spcPts val="0"/>
              </a:spcBef>
              <a:buNone/>
            </a:pPr>
            <a:r>
              <a:rPr lang="en"/>
              <a:t>making maps with kids</a:t>
            </a:r>
          </a:p>
        </p:txBody>
      </p:sp>
      <p:sp>
        <p:nvSpPr>
          <p:cNvPr id="56" name="Shape 56"/>
          <p:cNvSpPr txBox="1"/>
          <p:nvPr/>
        </p:nvSpPr>
        <p:spPr>
          <a:xfrm>
            <a:off x="0" y="4541875"/>
            <a:ext cx="9144000" cy="601500"/>
          </a:xfrm>
          <a:prstGeom prst="rect">
            <a:avLst/>
          </a:prstGeom>
          <a:noFill/>
          <a:ln>
            <a:noFill/>
          </a:ln>
        </p:spPr>
        <p:txBody>
          <a:bodyPr lIns="91425" tIns="91425" rIns="91425" bIns="91425" anchor="t" anchorCtr="0">
            <a:noAutofit/>
          </a:bodyPr>
          <a:lstStyle/>
          <a:p>
            <a:pPr lvl="0">
              <a:spcBef>
                <a:spcPts val="0"/>
              </a:spcBef>
              <a:buNone/>
            </a:pPr>
            <a:r>
              <a:rPr lang="en" sz="2400">
                <a:solidFill>
                  <a:srgbClr val="F3F3F3"/>
                </a:solidFill>
              </a:rPr>
              <a:t>Erik MacIntosh - NOAA Silver Spring</a:t>
            </a:r>
          </a:p>
        </p:txBody>
      </p:sp>
      <p:pic>
        <p:nvPicPr>
          <p:cNvPr id="57" name="Shape 5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891075" y="3890575"/>
            <a:ext cx="1252925" cy="1252925"/>
          </a:xfrm>
          <a:prstGeom prst="rect">
            <a:avLst/>
          </a:prstGeom>
          <a:noFill/>
          <a:ln>
            <a:noFill/>
          </a:ln>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endParaRPr/>
          </a:p>
        </p:txBody>
      </p:sp>
      <p:sp>
        <p:nvSpPr>
          <p:cNvPr id="118" name="Shape 118"/>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p:txBody>
      </p:sp>
      <p:pic>
        <p:nvPicPr>
          <p:cNvPr id="119" name="Shape 119"/>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0" y="1042"/>
            <a:ext cx="9144001" cy="5141416"/>
          </a:xfrm>
          <a:prstGeom prst="rect">
            <a:avLst/>
          </a:prstGeom>
          <a:noFill/>
          <a:ln>
            <a:noFill/>
          </a:ln>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ctrTitle"/>
          </p:nvPr>
        </p:nvSpPr>
        <p:spPr>
          <a:xfrm>
            <a:off x="311708" y="744575"/>
            <a:ext cx="8520600" cy="2052600"/>
          </a:xfrm>
          <a:prstGeom prst="rect">
            <a:avLst/>
          </a:prstGeom>
        </p:spPr>
        <p:txBody>
          <a:bodyPr lIns="91425" tIns="91425" rIns="91425" bIns="91425" anchor="b" anchorCtr="0">
            <a:noAutofit/>
          </a:bodyPr>
          <a:lstStyle/>
          <a:p>
            <a:pPr lvl="0">
              <a:spcBef>
                <a:spcPts val="0"/>
              </a:spcBef>
              <a:buNone/>
            </a:pPr>
            <a:endParaRPr/>
          </a:p>
        </p:txBody>
      </p:sp>
      <p:sp>
        <p:nvSpPr>
          <p:cNvPr id="125" name="Shape 125"/>
          <p:cNvSpPr txBox="1">
            <a:spLocks noGrp="1"/>
          </p:cNvSpPr>
          <p:nvPr>
            <p:ph type="subTitle" idx="1"/>
          </p:nvPr>
        </p:nvSpPr>
        <p:spPr>
          <a:xfrm>
            <a:off x="311700" y="2834125"/>
            <a:ext cx="8520600" cy="792600"/>
          </a:xfrm>
          <a:prstGeom prst="rect">
            <a:avLst/>
          </a:prstGeom>
        </p:spPr>
        <p:txBody>
          <a:bodyPr lIns="91425" tIns="91425" rIns="91425" bIns="91425" anchor="t" anchorCtr="0">
            <a:noAutofit/>
          </a:bodyPr>
          <a:lstStyle/>
          <a:p>
            <a:pPr lvl="0">
              <a:spcBef>
                <a:spcPts val="0"/>
              </a:spcBef>
              <a:buNone/>
            </a:pPr>
            <a:endParaRPr/>
          </a:p>
        </p:txBody>
      </p:sp>
      <p:pic>
        <p:nvPicPr>
          <p:cNvPr id="126" name="Shape 12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89725" y="0"/>
            <a:ext cx="5268300" cy="5143500"/>
          </a:xfrm>
          <a:prstGeom prst="rect">
            <a:avLst/>
          </a:prstGeom>
          <a:noFill/>
          <a:ln>
            <a:noFill/>
          </a:ln>
        </p:spPr>
      </p:pic>
      <p:pic>
        <p:nvPicPr>
          <p:cNvPr id="127" name="Shape 127"/>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075618" y="0"/>
            <a:ext cx="5222281" cy="5143501"/>
          </a:xfrm>
          <a:prstGeom prst="rect">
            <a:avLst/>
          </a:prstGeom>
          <a:noFill/>
          <a:ln>
            <a:noFill/>
          </a:ln>
        </p:spPr>
      </p:pic>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Shape 6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006449" y="1460149"/>
            <a:ext cx="3339274" cy="3339274"/>
          </a:xfrm>
          <a:prstGeom prst="rect">
            <a:avLst/>
          </a:prstGeom>
          <a:noFill/>
          <a:ln>
            <a:noFill/>
          </a:ln>
        </p:spPr>
      </p:pic>
      <p:sp>
        <p:nvSpPr>
          <p:cNvPr id="63" name="Shape 6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Kid-generated SOS datasets</a:t>
            </a:r>
          </a:p>
        </p:txBody>
      </p:sp>
      <p:pic>
        <p:nvPicPr>
          <p:cNvPr id="64" name="Shape 64"/>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5349749" y="172012"/>
            <a:ext cx="3599600" cy="4799475"/>
          </a:xfrm>
          <a:prstGeom prst="rect">
            <a:avLst/>
          </a:prstGeom>
          <a:noFill/>
          <a:ln>
            <a:noFill/>
          </a:ln>
        </p:spPr>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Getting Started</a:t>
            </a:r>
          </a:p>
        </p:txBody>
      </p:sp>
      <p:sp>
        <p:nvSpPr>
          <p:cNvPr id="70" name="Shape 70"/>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0" lvl="0" indent="0" rtl="0">
              <a:spcBef>
                <a:spcPts val="0"/>
              </a:spcBef>
              <a:buNone/>
            </a:pPr>
            <a:r>
              <a:rPr lang="en"/>
              <a:t>Everything you need is provided in a .zip file. Just extract it into the site-custom folder on your computer.</a:t>
            </a:r>
          </a:p>
          <a:p>
            <a:pPr marL="0" lvl="0" indent="0" rtl="0">
              <a:spcBef>
                <a:spcPts val="0"/>
              </a:spcBef>
              <a:buNone/>
            </a:pPr>
            <a:r>
              <a:rPr lang="en"/>
              <a:t>Print copies of the blank map - it helps to print on cardstock</a:t>
            </a:r>
          </a:p>
          <a:p>
            <a:pPr marL="0" lvl="0" indent="0" rtl="0">
              <a:spcBef>
                <a:spcPts val="0"/>
              </a:spcBef>
              <a:buNone/>
            </a:pPr>
            <a:r>
              <a:rPr lang="en"/>
              <a:t>Set up stations for participants to color their maps - colored pencils seem to work better than crayons</a:t>
            </a:r>
          </a:p>
          <a:p>
            <a:pPr marL="0" lvl="0" indent="0">
              <a:spcBef>
                <a:spcPts val="0"/>
              </a:spcBef>
              <a:buNone/>
            </a:pPr>
            <a:r>
              <a:rPr lang="en"/>
              <a:t>Designate an area to photograph/scan completed maps - use flash</a:t>
            </a: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endParaRPr/>
          </a:p>
        </p:txBody>
      </p:sp>
      <p:sp>
        <p:nvSpPr>
          <p:cNvPr id="76" name="Shape 76"/>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p:txBody>
      </p:sp>
      <p:pic>
        <p:nvPicPr>
          <p:cNvPr id="77" name="Shape 7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8987" y="0"/>
            <a:ext cx="9126026" cy="5143500"/>
          </a:xfrm>
          <a:prstGeom prst="rect">
            <a:avLst/>
          </a:prstGeom>
          <a:noFill/>
          <a:ln>
            <a:noFill/>
          </a:ln>
        </p:spPr>
      </p:pic>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endParaRPr/>
          </a:p>
        </p:txBody>
      </p:sp>
      <p:sp>
        <p:nvSpPr>
          <p:cNvPr id="83" name="Shape 83"/>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p:txBody>
      </p:sp>
      <p:pic>
        <p:nvPicPr>
          <p:cNvPr id="84" name="Shape 8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55850" y="347620"/>
            <a:ext cx="8832301" cy="4448265"/>
          </a:xfrm>
          <a:prstGeom prst="rect">
            <a:avLst/>
          </a:prstGeom>
          <a:noFill/>
          <a:ln>
            <a:noFill/>
          </a:ln>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endParaRPr/>
          </a:p>
        </p:txBody>
      </p:sp>
      <p:sp>
        <p:nvSpPr>
          <p:cNvPr id="90" name="Shape 90"/>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p:txBody>
      </p:sp>
      <p:pic>
        <p:nvPicPr>
          <p:cNvPr id="91" name="Shape 9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284425" y="0"/>
            <a:ext cx="6876350" cy="5143502"/>
          </a:xfrm>
          <a:prstGeom prst="rect">
            <a:avLst/>
          </a:prstGeom>
          <a:noFill/>
          <a:ln>
            <a:noFill/>
          </a:ln>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Putting the maps on the sphere</a:t>
            </a:r>
          </a:p>
        </p:txBody>
      </p:sp>
      <p:sp>
        <p:nvSpPr>
          <p:cNvPr id="97" name="Shape 97"/>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a:t>Copy all the maps from the camera (or scanner) into the “original_images” folder</a:t>
            </a:r>
          </a:p>
          <a:p>
            <a:pPr lvl="0">
              <a:spcBef>
                <a:spcPts val="0"/>
              </a:spcBef>
              <a:buNone/>
            </a:pPr>
            <a:r>
              <a:rPr lang="en"/>
              <a:t>Run the script - double-click and select “run in terminal”</a:t>
            </a:r>
          </a:p>
          <a:p>
            <a:pPr lvl="0">
              <a:spcBef>
                <a:spcPts val="0"/>
              </a:spcBef>
              <a:buNone/>
            </a:pPr>
            <a:r>
              <a:rPr lang="en"/>
              <a:t>Verify the images in “cropped” folder are adequate</a:t>
            </a:r>
          </a:p>
          <a:p>
            <a:pPr lvl="0">
              <a:spcBef>
                <a:spcPts val="0"/>
              </a:spcBef>
              <a:buNone/>
            </a:pPr>
            <a:r>
              <a:rPr lang="en"/>
              <a:t>Open or reload maps.sos</a:t>
            </a: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endParaRPr/>
          </a:p>
        </p:txBody>
      </p:sp>
      <p:sp>
        <p:nvSpPr>
          <p:cNvPr id="103" name="Shape 103"/>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p:txBody>
      </p:sp>
      <p:pic>
        <p:nvPicPr>
          <p:cNvPr id="104" name="Shape 104"/>
          <p:cNvPicPr preferRelativeResize="0"/>
          <p:nvPr/>
        </p:nvPicPr>
        <p:blipFill>
          <a:blip r:embed="rId3">
            <a:alphaModFix/>
          </a:blip>
          <a:stretch>
            <a:fillRect/>
          </a:stretch>
        </p:blipFill>
        <p:spPr>
          <a:xfrm>
            <a:off x="1477757" y="0"/>
            <a:ext cx="6188485" cy="5143499"/>
          </a:xfrm>
          <a:prstGeom prst="rect">
            <a:avLst/>
          </a:prstGeom>
          <a:noFill/>
          <a:ln>
            <a:noFill/>
          </a:ln>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endParaRPr/>
          </a:p>
        </p:txBody>
      </p:sp>
      <p:sp>
        <p:nvSpPr>
          <p:cNvPr id="110" name="Shape 110"/>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p:txBody>
      </p:sp>
      <p:pic>
        <p:nvPicPr>
          <p:cNvPr id="111" name="Shape 11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0" y="1"/>
            <a:ext cx="5124604" cy="3416402"/>
          </a:xfrm>
          <a:prstGeom prst="rect">
            <a:avLst/>
          </a:prstGeom>
          <a:noFill/>
          <a:ln>
            <a:noFill/>
          </a:ln>
        </p:spPr>
      </p:pic>
      <p:pic>
        <p:nvPicPr>
          <p:cNvPr id="112" name="Shape 112"/>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3409775" y="2290370"/>
            <a:ext cx="5734225" cy="2853126"/>
          </a:xfrm>
          <a:prstGeom prst="rect">
            <a:avLst/>
          </a:prstGeom>
          <a:noFill/>
          <a:ln>
            <a:noFill/>
          </a:ln>
        </p:spPr>
      </p:pic>
    </p:spTree>
  </p:cSld>
  <p:clrMapOvr>
    <a:masterClrMapping/>
  </p:clrMapOvr>
  <p:transition spd="slow">
    <p:fade/>
  </p:transition>
</p:sld>
</file>

<file path=ppt/theme/theme1.xml><?xml version="1.0" encoding="utf-8"?>
<a:theme xmlns:a="http://schemas.openxmlformats.org/drawingml/2006/main" name="simple-dark-2">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463</Words>
  <Application>Microsoft Office PowerPoint</Application>
  <PresentationFormat>On-screen Show (16:9)</PresentationFormat>
  <Paragraphs>29</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simple-dark-2</vt:lpstr>
      <vt:lpstr>Straight to the Sphere</vt:lpstr>
      <vt:lpstr>Kid-generated SOS datasets</vt:lpstr>
      <vt:lpstr>Getting Started</vt:lpstr>
      <vt:lpstr>PowerPoint Presentation</vt:lpstr>
      <vt:lpstr>PowerPoint Presentation</vt:lpstr>
      <vt:lpstr>PowerPoint Presentation</vt:lpstr>
      <vt:lpstr>Putting the maps on the sphere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Straight to the Sphere</dc:title>
  <dc:creator>erik.macintosh</dc:creator>
  <cp:lastModifiedBy>Erik MacIntosh</cp:lastModifiedBy>
  <cp:revision>3</cp:revision>
  <dcterms:modified xsi:type="dcterms:W3CDTF">2016-05-17T20:44:31Z</dcterms:modified>
</cp:coreProperties>
</file>