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720" r:id="rId3"/>
  </p:sldMasterIdLst>
  <p:notesMasterIdLst>
    <p:notesMasterId r:id="rId16"/>
  </p:notesMasterIdLst>
  <p:sldIdLst>
    <p:sldId id="256" r:id="rId4"/>
    <p:sldId id="257" r:id="rId5"/>
    <p:sldId id="258" r:id="rId6"/>
    <p:sldId id="260" r:id="rId7"/>
    <p:sldId id="267" r:id="rId8"/>
    <p:sldId id="261" r:id="rId9"/>
    <p:sldId id="262" r:id="rId10"/>
    <p:sldId id="263" r:id="rId11"/>
    <p:sldId id="264" r:id="rId12"/>
    <p:sldId id="265" r:id="rId13"/>
    <p:sldId id="266"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58"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69A979-375C-4E71-A8FB-9F78156E40A2}" type="datetimeFigureOut">
              <a:rPr lang="en-US" smtClean="0"/>
              <a:t>7/22/2015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1B0F58-2F03-4DF3-A1B4-8285188E7B7C}" type="slidenum">
              <a:rPr lang="en-US" smtClean="0"/>
              <a:t>‹#›</a:t>
            </a:fld>
            <a:endParaRPr lang="en-US"/>
          </a:p>
        </p:txBody>
      </p:sp>
    </p:spTree>
    <p:extLst>
      <p:ext uri="{BB962C8B-B14F-4D97-AF65-F5344CB8AC3E}">
        <p14:creationId xmlns:p14="http://schemas.microsoft.com/office/powerpoint/2010/main" val="2392545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1B0F58-2F03-4DF3-A1B4-8285188E7B7C}" type="slidenum">
              <a:rPr lang="en-US" smtClean="0"/>
              <a:t>2</a:t>
            </a:fld>
            <a:endParaRPr lang="en-US"/>
          </a:p>
        </p:txBody>
      </p:sp>
    </p:spTree>
    <p:extLst>
      <p:ext uri="{BB962C8B-B14F-4D97-AF65-F5344CB8AC3E}">
        <p14:creationId xmlns:p14="http://schemas.microsoft.com/office/powerpoint/2010/main" val="3419256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ADB83E7-B79C-42C4-A6B1-6FF018DCAA0B}" type="datetimeFigureOut">
              <a:rPr lang="en-US" smtClean="0"/>
              <a:t>7/22/2015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B91EFF2-5464-4B1B-92C6-4903B3E227AF}" type="slidenum">
              <a:rPr lang="en-US" smtClean="0"/>
              <a:t>‹#›</a:t>
            </a:fld>
            <a:endParaRPr lang="en-US"/>
          </a:p>
        </p:txBody>
      </p:sp>
    </p:spTree>
    <p:extLst>
      <p:ext uri="{BB962C8B-B14F-4D97-AF65-F5344CB8AC3E}">
        <p14:creationId xmlns:p14="http://schemas.microsoft.com/office/powerpoint/2010/main" val="3505470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ADB83E7-B79C-42C4-A6B1-6FF018DCAA0B}" type="datetimeFigureOut">
              <a:rPr lang="en-US" smtClean="0"/>
              <a:t>7/22/2015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B91EFF2-5464-4B1B-92C6-4903B3E227AF}" type="slidenum">
              <a:rPr lang="en-US" smtClean="0"/>
              <a:t>‹#›</a:t>
            </a:fld>
            <a:endParaRPr lang="en-US"/>
          </a:p>
        </p:txBody>
      </p:sp>
    </p:spTree>
    <p:extLst>
      <p:ext uri="{BB962C8B-B14F-4D97-AF65-F5344CB8AC3E}">
        <p14:creationId xmlns:p14="http://schemas.microsoft.com/office/powerpoint/2010/main" val="3520208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ADB83E7-B79C-42C4-A6B1-6FF018DCAA0B}" type="datetimeFigureOut">
              <a:rPr lang="en-US" smtClean="0"/>
              <a:t>7/22/2015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B91EFF2-5464-4B1B-92C6-4903B3E227AF}" type="slidenum">
              <a:rPr lang="en-US" smtClean="0"/>
              <a:t>‹#›</a:t>
            </a:fld>
            <a:endParaRPr lang="en-US"/>
          </a:p>
        </p:txBody>
      </p:sp>
    </p:spTree>
    <p:extLst>
      <p:ext uri="{BB962C8B-B14F-4D97-AF65-F5344CB8AC3E}">
        <p14:creationId xmlns:p14="http://schemas.microsoft.com/office/powerpoint/2010/main" val="35054701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ADB83E7-B79C-42C4-A6B1-6FF018DCAA0B}" type="datetimeFigureOut">
              <a:rPr lang="en-US" smtClean="0"/>
              <a:t>7/22/2015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B91EFF2-5464-4B1B-92C6-4903B3E227AF}" type="slidenum">
              <a:rPr lang="en-US" smtClean="0"/>
              <a:t>‹#›</a:t>
            </a:fld>
            <a:endParaRPr lang="en-US"/>
          </a:p>
        </p:txBody>
      </p:sp>
    </p:spTree>
    <p:extLst>
      <p:ext uri="{BB962C8B-B14F-4D97-AF65-F5344CB8AC3E}">
        <p14:creationId xmlns:p14="http://schemas.microsoft.com/office/powerpoint/2010/main" val="4452561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ADB83E7-B79C-42C4-A6B1-6FF018DCAA0B}" type="datetimeFigureOut">
              <a:rPr lang="en-US" smtClean="0"/>
              <a:t>7/22/2015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B91EFF2-5464-4B1B-92C6-4903B3E227AF}" type="slidenum">
              <a:rPr lang="en-US" smtClean="0"/>
              <a:t>‹#›</a:t>
            </a:fld>
            <a:endParaRPr lang="en-US"/>
          </a:p>
        </p:txBody>
      </p:sp>
    </p:spTree>
    <p:extLst>
      <p:ext uri="{BB962C8B-B14F-4D97-AF65-F5344CB8AC3E}">
        <p14:creationId xmlns:p14="http://schemas.microsoft.com/office/powerpoint/2010/main" val="21047068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4ADB83E7-B79C-42C4-A6B1-6FF018DCAA0B}" type="datetimeFigureOut">
              <a:rPr lang="en-US" smtClean="0"/>
              <a:t>7/22/2015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7B91EFF2-5464-4B1B-92C6-4903B3E227AF}" type="slidenum">
              <a:rPr lang="en-US" smtClean="0"/>
              <a:t>‹#›</a:t>
            </a:fld>
            <a:endParaRPr lang="en-US"/>
          </a:p>
        </p:txBody>
      </p:sp>
    </p:spTree>
    <p:extLst>
      <p:ext uri="{BB962C8B-B14F-4D97-AF65-F5344CB8AC3E}">
        <p14:creationId xmlns:p14="http://schemas.microsoft.com/office/powerpoint/2010/main" val="12413590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ADB83E7-B79C-42C4-A6B1-6FF018DCAA0B}" type="datetimeFigureOut">
              <a:rPr lang="en-US" smtClean="0"/>
              <a:t>7/22/2015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7B91EFF2-5464-4B1B-92C6-4903B3E227AF}" type="slidenum">
              <a:rPr lang="en-US" smtClean="0"/>
              <a:t>‹#›</a:t>
            </a:fld>
            <a:endParaRPr lang="en-US"/>
          </a:p>
        </p:txBody>
      </p:sp>
    </p:spTree>
    <p:extLst>
      <p:ext uri="{BB962C8B-B14F-4D97-AF65-F5344CB8AC3E}">
        <p14:creationId xmlns:p14="http://schemas.microsoft.com/office/powerpoint/2010/main" val="1398383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4ADB83E7-B79C-42C4-A6B1-6FF018DCAA0B}" type="datetimeFigureOut">
              <a:rPr lang="en-US" smtClean="0"/>
              <a:t>7/22/2015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7B91EFF2-5464-4B1B-92C6-4903B3E227AF}" type="slidenum">
              <a:rPr lang="en-US" smtClean="0"/>
              <a:t>‹#›</a:t>
            </a:fld>
            <a:endParaRPr lang="en-US"/>
          </a:p>
        </p:txBody>
      </p:sp>
    </p:spTree>
    <p:extLst>
      <p:ext uri="{BB962C8B-B14F-4D97-AF65-F5344CB8AC3E}">
        <p14:creationId xmlns:p14="http://schemas.microsoft.com/office/powerpoint/2010/main" val="19452022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ADB83E7-B79C-42C4-A6B1-6FF018DCAA0B}" type="datetimeFigureOut">
              <a:rPr lang="en-US" smtClean="0"/>
              <a:t>7/22/2015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B91EFF2-5464-4B1B-92C6-4903B3E227AF}" type="slidenum">
              <a:rPr lang="en-US" smtClean="0"/>
              <a:t>‹#›</a:t>
            </a:fld>
            <a:endParaRPr lang="en-US"/>
          </a:p>
        </p:txBody>
      </p:sp>
    </p:spTree>
    <p:extLst>
      <p:ext uri="{BB962C8B-B14F-4D97-AF65-F5344CB8AC3E}">
        <p14:creationId xmlns:p14="http://schemas.microsoft.com/office/powerpoint/2010/main" val="6055038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ADB83E7-B79C-42C4-A6B1-6FF018DCAA0B}" type="datetimeFigureOut">
              <a:rPr lang="en-US" smtClean="0"/>
              <a:t>7/22/2015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B91EFF2-5464-4B1B-92C6-4903B3E227AF}" type="slidenum">
              <a:rPr lang="en-US" smtClean="0"/>
              <a:t>‹#›</a:t>
            </a:fld>
            <a:endParaRPr lang="en-US"/>
          </a:p>
        </p:txBody>
      </p:sp>
    </p:spTree>
    <p:extLst>
      <p:ext uri="{BB962C8B-B14F-4D97-AF65-F5344CB8AC3E}">
        <p14:creationId xmlns:p14="http://schemas.microsoft.com/office/powerpoint/2010/main" val="13024062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ADB83E7-B79C-42C4-A6B1-6FF018DCAA0B}" type="datetimeFigureOut">
              <a:rPr lang="en-US" smtClean="0"/>
              <a:t>7/22/2015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B91EFF2-5464-4B1B-92C6-4903B3E227AF}" type="slidenum">
              <a:rPr lang="en-US" smtClean="0"/>
              <a:t>‹#›</a:t>
            </a:fld>
            <a:endParaRPr lang="en-US"/>
          </a:p>
        </p:txBody>
      </p:sp>
    </p:spTree>
    <p:extLst>
      <p:ext uri="{BB962C8B-B14F-4D97-AF65-F5344CB8AC3E}">
        <p14:creationId xmlns:p14="http://schemas.microsoft.com/office/powerpoint/2010/main" val="2712358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ADB83E7-B79C-42C4-A6B1-6FF018DCAA0B}" type="datetimeFigureOut">
              <a:rPr lang="en-US" smtClean="0"/>
              <a:t>7/22/2015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B91EFF2-5464-4B1B-92C6-4903B3E227AF}" type="slidenum">
              <a:rPr lang="en-US" smtClean="0"/>
              <a:t>‹#›</a:t>
            </a:fld>
            <a:endParaRPr lang="en-US"/>
          </a:p>
        </p:txBody>
      </p:sp>
    </p:spTree>
    <p:extLst>
      <p:ext uri="{BB962C8B-B14F-4D97-AF65-F5344CB8AC3E}">
        <p14:creationId xmlns:p14="http://schemas.microsoft.com/office/powerpoint/2010/main" val="4452561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ADB83E7-B79C-42C4-A6B1-6FF018DCAA0B}" type="datetimeFigureOut">
              <a:rPr lang="en-US" smtClean="0"/>
              <a:t>7/22/2015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B91EFF2-5464-4B1B-92C6-4903B3E227AF}" type="slidenum">
              <a:rPr lang="en-US" smtClean="0"/>
              <a:t>‹#›</a:t>
            </a:fld>
            <a:endParaRPr lang="en-US"/>
          </a:p>
        </p:txBody>
      </p:sp>
    </p:spTree>
    <p:extLst>
      <p:ext uri="{BB962C8B-B14F-4D97-AF65-F5344CB8AC3E}">
        <p14:creationId xmlns:p14="http://schemas.microsoft.com/office/powerpoint/2010/main" val="35202080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ADB83E7-B79C-42C4-A6B1-6FF018DCAA0B}" type="datetimeFigureOut">
              <a:rPr lang="en-US" smtClean="0"/>
              <a:t>7/22/2015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B91EFF2-5464-4B1B-92C6-4903B3E227A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DB83E7-B79C-42C4-A6B1-6FF018DCAA0B}" type="datetimeFigureOut">
              <a:rPr lang="en-US" smtClean="0"/>
              <a:t>7/22/2015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91EFF2-5464-4B1B-92C6-4903B3E227AF}"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ADB83E7-B79C-42C4-A6B1-6FF018DCAA0B}" type="datetimeFigureOut">
              <a:rPr lang="en-US" smtClean="0"/>
              <a:t>7/22/2015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91EFF2-5464-4B1B-92C6-4903B3E227A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ADB83E7-B79C-42C4-A6B1-6FF018DCAA0B}" type="datetimeFigureOut">
              <a:rPr lang="en-US" smtClean="0"/>
              <a:t>7/22/2015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91EFF2-5464-4B1B-92C6-4903B3E227AF}"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ADB83E7-B79C-42C4-A6B1-6FF018DCAA0B}" type="datetimeFigureOut">
              <a:rPr lang="en-US" smtClean="0"/>
              <a:t>7/22/2015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91EFF2-5464-4B1B-92C6-4903B3E227AF}" type="slidenum">
              <a:rPr lang="en-US" smtClean="0"/>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ADB83E7-B79C-42C4-A6B1-6FF018DCAA0B}" type="datetimeFigureOut">
              <a:rPr lang="en-US" smtClean="0"/>
              <a:t>7/22/2015</a:t>
            </a:fld>
            <a:endParaRPr lang="en-US"/>
          </a:p>
        </p:txBody>
      </p:sp>
      <p:sp>
        <p:nvSpPr>
          <p:cNvPr id="8" name="Slide Number Placeholder 7"/>
          <p:cNvSpPr>
            <a:spLocks noGrp="1"/>
          </p:cNvSpPr>
          <p:nvPr>
            <p:ph type="sldNum" sz="quarter" idx="11"/>
          </p:nvPr>
        </p:nvSpPr>
        <p:spPr/>
        <p:txBody>
          <a:bodyPr/>
          <a:lstStyle/>
          <a:p>
            <a:fld id="{7B91EFF2-5464-4B1B-92C6-4903B3E227AF}"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DB83E7-B79C-42C4-A6B1-6FF018DCAA0B}" type="datetimeFigureOut">
              <a:rPr lang="en-US" smtClean="0"/>
              <a:t>7/22/2015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91EFF2-5464-4B1B-92C6-4903B3E227AF}" type="slidenum">
              <a:rPr lang="en-US" smtClean="0"/>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ADB83E7-B79C-42C4-A6B1-6FF018DCAA0B}" type="datetimeFigureOut">
              <a:rPr lang="en-US" smtClean="0"/>
              <a:t>7/22/2015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7B91EFF2-5464-4B1B-92C6-4903B3E227AF}"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4ADB83E7-B79C-42C4-A6B1-6FF018DCAA0B}" type="datetimeFigureOut">
              <a:rPr lang="en-US" smtClean="0"/>
              <a:t>7/22/2015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91EFF2-5464-4B1B-92C6-4903B3E227A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ADB83E7-B79C-42C4-A6B1-6FF018DCAA0B}" type="datetimeFigureOut">
              <a:rPr lang="en-US" smtClean="0"/>
              <a:t>7/22/2015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B91EFF2-5464-4B1B-92C6-4903B3E227AF}" type="slidenum">
              <a:rPr lang="en-US" smtClean="0"/>
              <a:t>‹#›</a:t>
            </a:fld>
            <a:endParaRPr lang="en-US"/>
          </a:p>
        </p:txBody>
      </p:sp>
    </p:spTree>
    <p:extLst>
      <p:ext uri="{BB962C8B-B14F-4D97-AF65-F5344CB8AC3E}">
        <p14:creationId xmlns:p14="http://schemas.microsoft.com/office/powerpoint/2010/main" val="21047068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DB83E7-B79C-42C4-A6B1-6FF018DCAA0B}" type="datetimeFigureOut">
              <a:rPr lang="en-US" smtClean="0"/>
              <a:t>7/22/2015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91EFF2-5464-4B1B-92C6-4903B3E227AF}" type="slidenum">
              <a:rPr lang="en-US" smtClean="0"/>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DB83E7-B79C-42C4-A6B1-6FF018DCAA0B}" type="datetimeFigureOut">
              <a:rPr lang="en-US" smtClean="0"/>
              <a:t>7/22/2015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91EFF2-5464-4B1B-92C6-4903B3E227A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4ADB83E7-B79C-42C4-A6B1-6FF018DCAA0B}" type="datetimeFigureOut">
              <a:rPr lang="en-US" smtClean="0"/>
              <a:t>7/22/2015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7B91EFF2-5464-4B1B-92C6-4903B3E227AF}" type="slidenum">
              <a:rPr lang="en-US" smtClean="0"/>
              <a:t>‹#›</a:t>
            </a:fld>
            <a:endParaRPr lang="en-US"/>
          </a:p>
        </p:txBody>
      </p:sp>
    </p:spTree>
    <p:extLst>
      <p:ext uri="{BB962C8B-B14F-4D97-AF65-F5344CB8AC3E}">
        <p14:creationId xmlns:p14="http://schemas.microsoft.com/office/powerpoint/2010/main" val="1241359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ADB83E7-B79C-42C4-A6B1-6FF018DCAA0B}" type="datetimeFigureOut">
              <a:rPr lang="en-US" smtClean="0"/>
              <a:t>7/22/2015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7B91EFF2-5464-4B1B-92C6-4903B3E227AF}" type="slidenum">
              <a:rPr lang="en-US" smtClean="0"/>
              <a:t>‹#›</a:t>
            </a:fld>
            <a:endParaRPr lang="en-US"/>
          </a:p>
        </p:txBody>
      </p:sp>
    </p:spTree>
    <p:extLst>
      <p:ext uri="{BB962C8B-B14F-4D97-AF65-F5344CB8AC3E}">
        <p14:creationId xmlns:p14="http://schemas.microsoft.com/office/powerpoint/2010/main" val="1398383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4ADB83E7-B79C-42C4-A6B1-6FF018DCAA0B}" type="datetimeFigureOut">
              <a:rPr lang="en-US" smtClean="0"/>
              <a:t>7/22/2015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7B91EFF2-5464-4B1B-92C6-4903B3E227AF}" type="slidenum">
              <a:rPr lang="en-US" smtClean="0"/>
              <a:t>‹#›</a:t>
            </a:fld>
            <a:endParaRPr lang="en-US"/>
          </a:p>
        </p:txBody>
      </p:sp>
    </p:spTree>
    <p:extLst>
      <p:ext uri="{BB962C8B-B14F-4D97-AF65-F5344CB8AC3E}">
        <p14:creationId xmlns:p14="http://schemas.microsoft.com/office/powerpoint/2010/main" val="1945202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ADB83E7-B79C-42C4-A6B1-6FF018DCAA0B}" type="datetimeFigureOut">
              <a:rPr lang="en-US" smtClean="0"/>
              <a:t>7/22/2015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B91EFF2-5464-4B1B-92C6-4903B3E227AF}" type="slidenum">
              <a:rPr lang="en-US" smtClean="0"/>
              <a:t>‹#›</a:t>
            </a:fld>
            <a:endParaRPr lang="en-US"/>
          </a:p>
        </p:txBody>
      </p:sp>
    </p:spTree>
    <p:extLst>
      <p:ext uri="{BB962C8B-B14F-4D97-AF65-F5344CB8AC3E}">
        <p14:creationId xmlns:p14="http://schemas.microsoft.com/office/powerpoint/2010/main" val="605503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ADB83E7-B79C-42C4-A6B1-6FF018DCAA0B}" type="datetimeFigureOut">
              <a:rPr lang="en-US" smtClean="0"/>
              <a:t>7/22/2015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B91EFF2-5464-4B1B-92C6-4903B3E227AF}" type="slidenum">
              <a:rPr lang="en-US" smtClean="0"/>
              <a:t>‹#›</a:t>
            </a:fld>
            <a:endParaRPr lang="en-US"/>
          </a:p>
        </p:txBody>
      </p:sp>
    </p:spTree>
    <p:extLst>
      <p:ext uri="{BB962C8B-B14F-4D97-AF65-F5344CB8AC3E}">
        <p14:creationId xmlns:p14="http://schemas.microsoft.com/office/powerpoint/2010/main" val="1302406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ADB83E7-B79C-42C4-A6B1-6FF018DCAA0B}" type="datetimeFigureOut">
              <a:rPr lang="en-US" smtClean="0"/>
              <a:t>7/22/2015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B91EFF2-5464-4B1B-92C6-4903B3E227AF}" type="slidenum">
              <a:rPr lang="en-US" smtClean="0"/>
              <a:t>‹#›</a:t>
            </a:fld>
            <a:endParaRPr lang="en-US"/>
          </a:p>
        </p:txBody>
      </p:sp>
    </p:spTree>
    <p:extLst>
      <p:ext uri="{BB962C8B-B14F-4D97-AF65-F5344CB8AC3E}">
        <p14:creationId xmlns:p14="http://schemas.microsoft.com/office/powerpoint/2010/main" val="2712358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QuestionShape"/>
          <p:cNvSpPr/>
          <p:nvPr userDrawn="1"/>
        </p:nvSpPr>
        <p:spPr>
          <a:xfrm>
            <a:off x="508000" y="825500"/>
            <a:ext cx="8382000" cy="1587500"/>
          </a:xfrm>
          <a:prstGeom prst="rect">
            <a:avLst/>
          </a:prstGeom>
        </p:spPr>
        <p:txBody>
          <a:bodyPr vert="horz" lIns="91440" tIns="45720" rIns="91440" bIns="45720" rtlCol="0" anchor="t">
            <a:normAutofit/>
          </a:bodyPr>
          <a:lstStyle/>
          <a:p>
            <a:pPr lvl="0" algn="l">
              <a:spcBef>
                <a:spcPct val="0"/>
              </a:spcBef>
              <a:buNone/>
            </a:pPr>
            <a:r>
              <a:rPr lang="en-US" sz="3000" smtClean="0">
                <a:solidFill>
                  <a:schemeClr val="tx1"/>
                </a:solidFill>
                <a:latin typeface="+mj-lt"/>
                <a:ea typeface="+mj-ea"/>
                <a:cs typeface="+mj-cs"/>
              </a:rPr>
              <a:t>iRespond Question Master</a:t>
            </a:r>
            <a:endParaRPr lang="en-US" sz="3000">
              <a:solidFill>
                <a:schemeClr val="tx1"/>
              </a:solidFill>
              <a:latin typeface="+mj-lt"/>
              <a:ea typeface="+mj-ea"/>
              <a:cs typeface="+mj-cs"/>
            </a:endParaRPr>
          </a:p>
        </p:txBody>
      </p:sp>
      <p:sp>
        <p:nvSpPr>
          <p:cNvPr id="8" name="AShape"/>
          <p:cNvSpPr/>
          <p:nvPr userDrawn="1"/>
        </p:nvSpPr>
        <p:spPr>
          <a:xfrm>
            <a:off x="889000" y="2540000"/>
            <a:ext cx="8001000" cy="711200"/>
          </a:xfrm>
          <a:prstGeom prst="rect">
            <a:avLst/>
          </a:prstGeom>
        </p:spPr>
        <p:txBody>
          <a:bodyPr vert="horz" lIns="91440" tIns="45720" rIns="91440" bIns="45720" rtlCol="0">
            <a:normAutofit/>
          </a:bodyPr>
          <a:lstStyle/>
          <a:p>
            <a:pPr marL="0" lvl="0" indent="0" algn="l">
              <a:spcBef>
                <a:spcPct val="20000"/>
              </a:spcBef>
              <a:buFontTx/>
              <a:buNone/>
            </a:pPr>
            <a:r>
              <a:rPr lang="en-US" sz="2200" smtClean="0">
                <a:solidFill>
                  <a:schemeClr val="tx1"/>
                </a:solidFill>
              </a:rPr>
              <a:t>A.) Response A</a:t>
            </a:r>
            <a:endParaRPr lang="en-US" sz="2200">
              <a:solidFill>
                <a:schemeClr val="tx1"/>
              </a:solidFill>
            </a:endParaRPr>
          </a:p>
        </p:txBody>
      </p:sp>
      <p:sp>
        <p:nvSpPr>
          <p:cNvPr id="9" name="BShape"/>
          <p:cNvSpPr/>
          <p:nvPr userDrawn="1"/>
        </p:nvSpPr>
        <p:spPr>
          <a:xfrm>
            <a:off x="889000" y="3302000"/>
            <a:ext cx="8001000" cy="711200"/>
          </a:xfrm>
          <a:prstGeom prst="rect">
            <a:avLst/>
          </a:prstGeom>
        </p:spPr>
        <p:txBody>
          <a:bodyPr vert="horz" lIns="91440" tIns="45720" rIns="91440" bIns="45720" rtlCol="0">
            <a:normAutofit/>
          </a:bodyPr>
          <a:lstStyle/>
          <a:p>
            <a:pPr marL="0" lvl="0" indent="0" algn="l">
              <a:spcBef>
                <a:spcPct val="20000"/>
              </a:spcBef>
              <a:buFontTx/>
              <a:buNone/>
            </a:pPr>
            <a:r>
              <a:rPr lang="en-US" sz="2200" smtClean="0">
                <a:solidFill>
                  <a:schemeClr val="tx1"/>
                </a:solidFill>
              </a:rPr>
              <a:t>B.) Response B</a:t>
            </a:r>
            <a:endParaRPr lang="en-US" sz="2200">
              <a:solidFill>
                <a:schemeClr val="tx1"/>
              </a:solidFill>
            </a:endParaRPr>
          </a:p>
        </p:txBody>
      </p:sp>
      <p:sp>
        <p:nvSpPr>
          <p:cNvPr id="10" name="CShape"/>
          <p:cNvSpPr/>
          <p:nvPr userDrawn="1"/>
        </p:nvSpPr>
        <p:spPr>
          <a:xfrm>
            <a:off x="889000" y="4064000"/>
            <a:ext cx="8001000" cy="711200"/>
          </a:xfrm>
          <a:prstGeom prst="rect">
            <a:avLst/>
          </a:prstGeom>
        </p:spPr>
        <p:txBody>
          <a:bodyPr vert="horz" lIns="91440" tIns="45720" rIns="91440" bIns="45720" rtlCol="0">
            <a:normAutofit/>
          </a:bodyPr>
          <a:lstStyle/>
          <a:p>
            <a:pPr marL="0" lvl="0" indent="0" algn="l">
              <a:spcBef>
                <a:spcPct val="20000"/>
              </a:spcBef>
              <a:buFontTx/>
              <a:buNone/>
            </a:pPr>
            <a:r>
              <a:rPr lang="en-US" sz="2200" smtClean="0">
                <a:solidFill>
                  <a:schemeClr val="tx1"/>
                </a:solidFill>
              </a:rPr>
              <a:t>C.) Response C</a:t>
            </a:r>
            <a:endParaRPr lang="en-US" sz="2200">
              <a:solidFill>
                <a:schemeClr val="tx1"/>
              </a:solidFill>
            </a:endParaRPr>
          </a:p>
        </p:txBody>
      </p:sp>
      <p:sp>
        <p:nvSpPr>
          <p:cNvPr id="11" name="DShape"/>
          <p:cNvSpPr/>
          <p:nvPr userDrawn="1"/>
        </p:nvSpPr>
        <p:spPr>
          <a:xfrm>
            <a:off x="889000" y="4826000"/>
            <a:ext cx="8001000" cy="711200"/>
          </a:xfrm>
          <a:prstGeom prst="rect">
            <a:avLst/>
          </a:prstGeom>
        </p:spPr>
        <p:txBody>
          <a:bodyPr vert="horz" lIns="91440" tIns="45720" rIns="91440" bIns="45720" rtlCol="0">
            <a:normAutofit/>
          </a:bodyPr>
          <a:lstStyle/>
          <a:p>
            <a:pPr marL="0" lvl="0" indent="0" algn="l">
              <a:spcBef>
                <a:spcPct val="20000"/>
              </a:spcBef>
              <a:buFontTx/>
              <a:buNone/>
            </a:pPr>
            <a:r>
              <a:rPr lang="en-US" sz="2200" smtClean="0">
                <a:solidFill>
                  <a:schemeClr val="tx1"/>
                </a:solidFill>
              </a:rPr>
              <a:t>D.) Response D</a:t>
            </a:r>
            <a:endParaRPr lang="en-US" sz="2200">
              <a:solidFill>
                <a:schemeClr val="tx1"/>
              </a:solidFill>
            </a:endParaRPr>
          </a:p>
        </p:txBody>
      </p:sp>
      <p:sp>
        <p:nvSpPr>
          <p:cNvPr id="12" name="EShape"/>
          <p:cNvSpPr/>
          <p:nvPr userDrawn="1"/>
        </p:nvSpPr>
        <p:spPr>
          <a:xfrm>
            <a:off x="889000" y="5588000"/>
            <a:ext cx="8001000" cy="711200"/>
          </a:xfrm>
          <a:prstGeom prst="rect">
            <a:avLst/>
          </a:prstGeom>
        </p:spPr>
        <p:txBody>
          <a:bodyPr vert="horz" lIns="91440" tIns="45720" rIns="91440" bIns="45720" rtlCol="0">
            <a:normAutofit/>
          </a:bodyPr>
          <a:lstStyle/>
          <a:p>
            <a:pPr marL="0" lvl="0" indent="0" algn="l">
              <a:spcBef>
                <a:spcPct val="20000"/>
              </a:spcBef>
              <a:buFontTx/>
              <a:buNone/>
            </a:pPr>
            <a:r>
              <a:rPr lang="en-US" sz="2200" smtClean="0">
                <a:solidFill>
                  <a:schemeClr val="tx1"/>
                </a:solidFill>
              </a:rPr>
              <a:t>E.) Response E</a:t>
            </a:r>
            <a:endParaRPr lang="en-US" sz="2200">
              <a:solidFill>
                <a:schemeClr val="tx1"/>
              </a:solidFill>
            </a:endParaRPr>
          </a:p>
        </p:txBody>
      </p:sp>
      <p:sp>
        <p:nvSpPr>
          <p:cNvPr id="13"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Percent Complete 100%</a:t>
            </a:r>
            <a:endParaRPr lang="en-US" sz="1400">
              <a:solidFill>
                <a:srgbClr val="000000"/>
              </a:solidFill>
            </a:endParaRPr>
          </a:p>
        </p:txBody>
      </p:sp>
      <p:sp>
        <p:nvSpPr>
          <p:cNvPr id="14"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00:30</a:t>
            </a:r>
            <a:endParaRPr lang="en-US" sz="1400">
              <a:solidFill>
                <a:srgbClr val="000000"/>
              </a:solidFill>
            </a:endParaRPr>
          </a:p>
        </p:txBody>
      </p:sp>
    </p:spTree>
    <p:extLst>
      <p:ext uri="{BB962C8B-B14F-4D97-AF65-F5344CB8AC3E}">
        <p14:creationId xmlns:p14="http://schemas.microsoft.com/office/powerpoint/2010/main" val="219692670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extLst>
      <p:ext uri="{BB962C8B-B14F-4D97-AF65-F5344CB8AC3E}">
        <p14:creationId xmlns:p14="http://schemas.microsoft.com/office/powerpoint/2010/main" val="219692670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eaLnBrk="1" latinLnBrk="0" hangingPunct="1"/>
            <a:fld id="{E637BB6B-EE1B-48FB-8575-0D55C373DE88}" type="datetimeFigureOut">
              <a:rPr lang="en-US" smtClean="0"/>
              <a:pPr eaLnBrk="1" latinLnBrk="0" hangingPunct="1"/>
              <a:t>7/22/2015</a:t>
            </a:fld>
            <a:endParaRPr lang="en-US" sz="1000">
              <a:solidFill>
                <a:schemeClr val="tx2">
                  <a:shade val="50000"/>
                </a:schemeClr>
              </a:solidFill>
            </a:endParaRP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lgn="ctr" eaLnBrk="1" latinLnBrk="0" hangingPunct="1"/>
            <a:endParaRPr kumimoji="0" lang="en-US" sz="1000" dirty="0">
              <a:solidFill>
                <a:schemeClr val="tx2">
                  <a:shade val="50000"/>
                </a:schemeClr>
              </a:solidFill>
            </a:endParaRP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AA957AF-53C0-420B-9C2D-77DB1416566C}" type="slidenum">
              <a:rPr kumimoji="0" lang="en-US" smtClean="0"/>
              <a:pPr eaLnBrk="1" latinLnBrk="0" hangingPunct="1"/>
              <a:t>‹#›</a:t>
            </a:fld>
            <a:endParaRPr kumimoji="0" lang="en-US" sz="1000" dirty="0">
              <a:solidFill>
                <a:schemeClr val="tx2">
                  <a:shade val="50000"/>
                </a:schemeClr>
              </a:solidFill>
            </a:endParaRPr>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581400"/>
            <a:ext cx="7239000" cy="2301240"/>
          </a:xfrm>
        </p:spPr>
        <p:txBody>
          <a:bodyPr/>
          <a:lstStyle/>
          <a:p>
            <a:pPr algn="l"/>
            <a:r>
              <a:rPr lang="en-US" dirty="0" smtClean="0"/>
              <a:t>Mitigation </a:t>
            </a:r>
            <a:r>
              <a:rPr lang="en-US" dirty="0" smtClean="0"/>
              <a:t>OR Adaptation: You Decide</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2500" y="1059579"/>
            <a:ext cx="3429000" cy="2272473"/>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9200" y="1059579"/>
            <a:ext cx="3031479" cy="2272473"/>
          </a:xfrm>
          <a:prstGeom prst="rect">
            <a:avLst/>
          </a:prstGeom>
        </p:spPr>
      </p:pic>
    </p:spTree>
    <p:extLst>
      <p:ext uri="{BB962C8B-B14F-4D97-AF65-F5344CB8AC3E}">
        <p14:creationId xmlns:p14="http://schemas.microsoft.com/office/powerpoint/2010/main" val="37448022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Q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Question</a:t>
            </a:r>
            <a:endParaRPr lang="en-US"/>
          </a:p>
        </p:txBody>
      </p:sp>
      <p:sp>
        <p:nvSpPr>
          <p:cNvPr id="3" name="QID" hidden="1"/>
          <p:cNvSpPr/>
          <p:nvPr/>
        </p:nvSpPr>
        <p:spPr>
          <a:xfrm>
            <a:off x="127000" y="508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A05EFF8C-6447-CD47-A670-8C7F08197631</a:t>
            </a:r>
            <a:endParaRPr lang="en-US"/>
          </a:p>
        </p:txBody>
      </p:sp>
      <p:pic>
        <p:nvPicPr>
          <p:cNvPr id="4" name="iIcon"/>
          <p:cNvPicPr>
            <a:picLocks/>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0" y="0"/>
            <a:ext cx="952500" cy="635000"/>
          </a:xfrm>
          <a:prstGeom prst="rect">
            <a:avLst/>
          </a:prstGeom>
          <a:noFill/>
          <a:extLst>
            <a:ext uri="{909E8E84-426E-40DD-AFC4-6F175D3DCCD1}">
              <a14:hiddenFill xmlns:a14="http://schemas.microsoft.com/office/drawing/2010/main">
                <a:solidFill>
                  <a:scrgbClr r="0" g="0" b="0">
                    <a:alpha val="0"/>
                  </a:scrgbClr>
                </a:solidFill>
              </a14:hiddenFill>
            </a:ext>
          </a:extLst>
        </p:spPr>
      </p:pic>
      <p:sp>
        <p:nvSpPr>
          <p:cNvPr id="5" name="QuestType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Multiple Response</a:t>
            </a:r>
            <a:endParaRPr lang="en-US"/>
          </a:p>
        </p:txBody>
      </p:sp>
      <p:sp>
        <p:nvSpPr>
          <p:cNvPr id="6" name="QuestionShape"/>
          <p:cNvSpPr/>
          <p:nvPr/>
        </p:nvSpPr>
        <p:spPr>
          <a:xfrm>
            <a:off x="508000" y="825500"/>
            <a:ext cx="8382000" cy="1587500"/>
          </a:xfrm>
          <a:prstGeom prst="rect">
            <a:avLst/>
          </a:prstGeom>
          <a:solidFill>
            <a:scrgbClr r="0" g="0" b="0">
              <a:alpha val="0"/>
            </a:scrgbClr>
          </a:solidFill>
        </p:spPr>
        <p:txBody>
          <a:bodyPr vert="horz" wrap="square" lIns="91440" tIns="45720" rIns="91440" bIns="45720" rtlCol="0" anchor="t">
            <a:normAutofit/>
          </a:bodyPr>
          <a:lstStyle/>
          <a:p>
            <a:pPr>
              <a:spcBef>
                <a:spcPct val="0"/>
              </a:spcBef>
            </a:pPr>
            <a:r>
              <a:rPr lang="en-US" sz="3000">
                <a:solidFill>
                  <a:schemeClr val="tx1"/>
                </a:solidFill>
                <a:latin typeface="+mj-lt"/>
                <a:ea typeface="+mj-ea"/>
                <a:cs typeface="+mj-cs"/>
              </a:rPr>
              <a:t>You employ a lot of workers and if you don’t move forward with this project, many of them will be out of work. Do you move forward or not?</a:t>
            </a:r>
          </a:p>
          <a:p>
            <a:pPr>
              <a:spcBef>
                <a:spcPct val="0"/>
              </a:spcBef>
            </a:pPr>
            <a:endParaRPr lang="en-US" sz="3000">
              <a:solidFill>
                <a:schemeClr val="tx1"/>
              </a:solidFill>
              <a:latin typeface="+mj-lt"/>
              <a:ea typeface="+mj-ea"/>
              <a:cs typeface="+mj-cs"/>
            </a:endParaRPr>
          </a:p>
        </p:txBody>
      </p:sp>
      <p:sp>
        <p:nvSpPr>
          <p:cNvPr id="7" name="AShape"/>
          <p:cNvSpPr/>
          <p:nvPr/>
        </p:nvSpPr>
        <p:spPr>
          <a:xfrm>
            <a:off x="889000" y="2540000"/>
            <a:ext cx="8001000" cy="711200"/>
          </a:xfrm>
          <a:prstGeom prst="rect">
            <a:avLst/>
          </a:prstGeom>
        </p:spPr>
        <p:txBody>
          <a:bodyPr vert="horz" lIns="91440" tIns="45720" rIns="91440" bIns="45720" rtlCol="0">
            <a:normAutofit/>
          </a:bodyPr>
          <a:lstStyle/>
          <a:p>
            <a:pPr>
              <a:spcBef>
                <a:spcPct val="20000"/>
              </a:spcBef>
            </a:pPr>
            <a:r>
              <a:rPr lang="en-US" sz="2200">
                <a:solidFill>
                  <a:schemeClr val="tx1"/>
                </a:solidFill>
              </a:rPr>
              <a:t>A.) Yes</a:t>
            </a:r>
          </a:p>
        </p:txBody>
      </p:sp>
      <p:sp>
        <p:nvSpPr>
          <p:cNvPr id="8" name="BShape"/>
          <p:cNvSpPr/>
          <p:nvPr/>
        </p:nvSpPr>
        <p:spPr>
          <a:xfrm>
            <a:off x="889000" y="3302000"/>
            <a:ext cx="8001000" cy="711200"/>
          </a:xfrm>
          <a:prstGeom prst="rect">
            <a:avLst/>
          </a:prstGeom>
        </p:spPr>
        <p:txBody>
          <a:bodyPr vert="horz" lIns="91440" tIns="45720" rIns="91440" bIns="45720" rtlCol="0">
            <a:normAutofit/>
          </a:bodyPr>
          <a:lstStyle/>
          <a:p>
            <a:pPr>
              <a:spcBef>
                <a:spcPct val="20000"/>
              </a:spcBef>
            </a:pPr>
            <a:r>
              <a:rPr lang="en-US" sz="2200">
                <a:solidFill>
                  <a:schemeClr val="tx1"/>
                </a:solidFill>
              </a:rPr>
              <a:t>B.) No</a:t>
            </a:r>
          </a:p>
        </p:txBody>
      </p:sp>
      <p:sp>
        <p:nvSpPr>
          <p:cNvPr id="9" name="CShape" hidden="1"/>
          <p:cNvSpPr/>
          <p:nvPr/>
        </p:nvSpPr>
        <p:spPr>
          <a:xfrm>
            <a:off x="889000" y="4064000"/>
            <a:ext cx="8001000" cy="711200"/>
          </a:xfrm>
          <a:prstGeom prst="rect">
            <a:avLst/>
          </a:prstGeom>
        </p:spPr>
        <p:txBody>
          <a:bodyPr vert="horz" lIns="91440" tIns="45720" rIns="91440" bIns="45720" rtlCol="0">
            <a:normAutofit/>
          </a:bodyPr>
          <a:lstStyle/>
          <a:p>
            <a:pPr>
              <a:spcBef>
                <a:spcPct val="20000"/>
              </a:spcBef>
            </a:pPr>
            <a:r>
              <a:rPr lang="en-US" sz="2200">
                <a:solidFill>
                  <a:schemeClr val="tx1"/>
                </a:solidFill>
              </a:rPr>
              <a:t>C.) </a:t>
            </a:r>
          </a:p>
        </p:txBody>
      </p:sp>
      <p:sp>
        <p:nvSpPr>
          <p:cNvPr id="10" name="DShape" hidden="1"/>
          <p:cNvSpPr/>
          <p:nvPr/>
        </p:nvSpPr>
        <p:spPr>
          <a:xfrm>
            <a:off x="889000" y="4826000"/>
            <a:ext cx="8001000" cy="711200"/>
          </a:xfrm>
          <a:prstGeom prst="rect">
            <a:avLst/>
          </a:prstGeom>
        </p:spPr>
        <p:txBody>
          <a:bodyPr vert="horz" lIns="91440" tIns="45720" rIns="91440" bIns="45720" rtlCol="0">
            <a:normAutofit/>
          </a:bodyPr>
          <a:lstStyle/>
          <a:p>
            <a:pPr>
              <a:spcBef>
                <a:spcPct val="20000"/>
              </a:spcBef>
            </a:pPr>
            <a:r>
              <a:rPr lang="en-US" sz="2200">
                <a:solidFill>
                  <a:schemeClr val="tx1"/>
                </a:solidFill>
              </a:rPr>
              <a:t>D.) </a:t>
            </a:r>
          </a:p>
        </p:txBody>
      </p:sp>
      <p:sp>
        <p:nvSpPr>
          <p:cNvPr id="11" name="EShape" hidden="1"/>
          <p:cNvSpPr/>
          <p:nvPr/>
        </p:nvSpPr>
        <p:spPr>
          <a:xfrm>
            <a:off x="889000" y="5588000"/>
            <a:ext cx="8001000" cy="711200"/>
          </a:xfrm>
          <a:prstGeom prst="rect">
            <a:avLst/>
          </a:prstGeom>
        </p:spPr>
        <p:txBody>
          <a:bodyPr vert="horz" lIns="91440" tIns="45720" rIns="91440" bIns="45720" rtlCol="0">
            <a:normAutofit/>
          </a:bodyPr>
          <a:lstStyle/>
          <a:p>
            <a:pPr>
              <a:spcBef>
                <a:spcPct val="20000"/>
              </a:spcBef>
            </a:pPr>
            <a:r>
              <a:rPr lang="en-US" sz="2200">
                <a:solidFill>
                  <a:schemeClr val="tx1"/>
                </a:solidFill>
              </a:rPr>
              <a:t>E.) </a:t>
            </a:r>
          </a:p>
        </p:txBody>
      </p:sp>
      <p:sp>
        <p:nvSpPr>
          <p:cNvPr id="12" name="StandShape" hidden="1"/>
          <p:cNvSpPr/>
          <p:nvPr/>
        </p:nvSpPr>
        <p:spPr>
          <a:xfrm>
            <a:off x="444500" y="254000"/>
            <a:ext cx="8255000" cy="2857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med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core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F</a:t>
            </a:r>
            <a:endParaRPr lang="en-US"/>
          </a:p>
        </p:txBody>
      </p:sp>
      <p:sp>
        <p:nvSpPr>
          <p:cNvPr id="15" name="Cap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489187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Q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Question</a:t>
            </a:r>
            <a:endParaRPr lang="en-US"/>
          </a:p>
        </p:txBody>
      </p:sp>
      <p:sp>
        <p:nvSpPr>
          <p:cNvPr id="3" name="QID" hidden="1"/>
          <p:cNvSpPr/>
          <p:nvPr/>
        </p:nvSpPr>
        <p:spPr>
          <a:xfrm>
            <a:off x="127000" y="508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4FC39A7B-F98F-5F45-A06B-521A61F2D929</a:t>
            </a:r>
            <a:endParaRPr lang="en-US"/>
          </a:p>
        </p:txBody>
      </p:sp>
      <p:pic>
        <p:nvPicPr>
          <p:cNvPr id="4" name="iIcon"/>
          <p:cNvPicPr>
            <a:picLocks/>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0" y="0"/>
            <a:ext cx="952500" cy="635000"/>
          </a:xfrm>
          <a:prstGeom prst="rect">
            <a:avLst/>
          </a:prstGeom>
          <a:noFill/>
          <a:extLst>
            <a:ext uri="{909E8E84-426E-40DD-AFC4-6F175D3DCCD1}">
              <a14:hiddenFill xmlns:a14="http://schemas.microsoft.com/office/drawing/2010/main">
                <a:solidFill>
                  <a:scrgbClr r="0" g="0" b="0">
                    <a:alpha val="0"/>
                  </a:scrgbClr>
                </a:solidFill>
              </a14:hiddenFill>
            </a:ext>
          </a:extLst>
        </p:spPr>
      </p:pic>
      <p:sp>
        <p:nvSpPr>
          <p:cNvPr id="5" name="QuestType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Multiple Response</a:t>
            </a:r>
            <a:endParaRPr lang="en-US"/>
          </a:p>
        </p:txBody>
      </p:sp>
      <p:sp>
        <p:nvSpPr>
          <p:cNvPr id="6" name="QuestionShape"/>
          <p:cNvSpPr/>
          <p:nvPr/>
        </p:nvSpPr>
        <p:spPr>
          <a:xfrm>
            <a:off x="508000" y="825500"/>
            <a:ext cx="8382000" cy="1587500"/>
          </a:xfrm>
          <a:prstGeom prst="rect">
            <a:avLst/>
          </a:prstGeom>
          <a:solidFill>
            <a:scrgbClr r="0" g="0" b="0">
              <a:alpha val="0"/>
            </a:scrgbClr>
          </a:solidFill>
        </p:spPr>
        <p:txBody>
          <a:bodyPr vert="horz" wrap="square" lIns="91440" tIns="45720" rIns="91440" bIns="45720" rtlCol="0" anchor="t">
            <a:normAutofit/>
          </a:bodyPr>
          <a:lstStyle/>
          <a:p>
            <a:pPr>
              <a:spcBef>
                <a:spcPct val="0"/>
              </a:spcBef>
            </a:pPr>
            <a:r>
              <a:rPr lang="en-US" sz="3000" dirty="0" smtClean="0">
                <a:solidFill>
                  <a:schemeClr val="tx1"/>
                </a:solidFill>
                <a:latin typeface="+mj-lt"/>
                <a:ea typeface="+mj-ea"/>
                <a:cs typeface="+mj-cs"/>
              </a:rPr>
              <a:t>You </a:t>
            </a:r>
            <a:r>
              <a:rPr lang="en-US" sz="3000" dirty="0">
                <a:solidFill>
                  <a:schemeClr val="tx1"/>
                </a:solidFill>
                <a:latin typeface="+mj-lt"/>
                <a:ea typeface="+mj-ea"/>
                <a:cs typeface="+mj-cs"/>
              </a:rPr>
              <a:t>need to address this issue from all sides, but which area should be your primary focus?</a:t>
            </a:r>
          </a:p>
        </p:txBody>
      </p:sp>
      <p:sp>
        <p:nvSpPr>
          <p:cNvPr id="7" name="AShape"/>
          <p:cNvSpPr/>
          <p:nvPr/>
        </p:nvSpPr>
        <p:spPr>
          <a:xfrm>
            <a:off x="889000" y="2540000"/>
            <a:ext cx="8001000" cy="711200"/>
          </a:xfrm>
          <a:prstGeom prst="rect">
            <a:avLst/>
          </a:prstGeom>
        </p:spPr>
        <p:txBody>
          <a:bodyPr vert="horz" lIns="91440" tIns="45720" rIns="91440" bIns="45720" rtlCol="0">
            <a:normAutofit/>
          </a:bodyPr>
          <a:lstStyle/>
          <a:p>
            <a:pPr>
              <a:spcBef>
                <a:spcPct val="20000"/>
              </a:spcBef>
            </a:pPr>
            <a:r>
              <a:rPr lang="en-US" sz="2200">
                <a:solidFill>
                  <a:schemeClr val="tx1"/>
                </a:solidFill>
              </a:rPr>
              <a:t>A.) Mitigation</a:t>
            </a:r>
          </a:p>
        </p:txBody>
      </p:sp>
      <p:sp>
        <p:nvSpPr>
          <p:cNvPr id="8" name="BShape"/>
          <p:cNvSpPr/>
          <p:nvPr/>
        </p:nvSpPr>
        <p:spPr>
          <a:xfrm>
            <a:off x="889000" y="3302000"/>
            <a:ext cx="8001000" cy="711200"/>
          </a:xfrm>
          <a:prstGeom prst="rect">
            <a:avLst/>
          </a:prstGeom>
        </p:spPr>
        <p:txBody>
          <a:bodyPr vert="horz" lIns="91440" tIns="45720" rIns="91440" bIns="45720" rtlCol="0">
            <a:normAutofit/>
          </a:bodyPr>
          <a:lstStyle/>
          <a:p>
            <a:pPr>
              <a:spcBef>
                <a:spcPct val="20000"/>
              </a:spcBef>
            </a:pPr>
            <a:r>
              <a:rPr lang="en-US" sz="2200">
                <a:solidFill>
                  <a:schemeClr val="tx1"/>
                </a:solidFill>
              </a:rPr>
              <a:t>B.) Adaptation</a:t>
            </a:r>
          </a:p>
        </p:txBody>
      </p:sp>
      <p:sp>
        <p:nvSpPr>
          <p:cNvPr id="9" name="CShape" hidden="1"/>
          <p:cNvSpPr/>
          <p:nvPr/>
        </p:nvSpPr>
        <p:spPr>
          <a:xfrm>
            <a:off x="889000" y="4064000"/>
            <a:ext cx="8001000" cy="711200"/>
          </a:xfrm>
          <a:prstGeom prst="rect">
            <a:avLst/>
          </a:prstGeom>
        </p:spPr>
        <p:txBody>
          <a:bodyPr vert="horz" lIns="91440" tIns="45720" rIns="91440" bIns="45720" rtlCol="0">
            <a:normAutofit/>
          </a:bodyPr>
          <a:lstStyle/>
          <a:p>
            <a:pPr>
              <a:spcBef>
                <a:spcPct val="20000"/>
              </a:spcBef>
            </a:pPr>
            <a:r>
              <a:rPr lang="en-US" sz="2200">
                <a:solidFill>
                  <a:schemeClr val="tx1"/>
                </a:solidFill>
              </a:rPr>
              <a:t>C.) </a:t>
            </a:r>
          </a:p>
        </p:txBody>
      </p:sp>
      <p:sp>
        <p:nvSpPr>
          <p:cNvPr id="10" name="DShape" hidden="1"/>
          <p:cNvSpPr/>
          <p:nvPr/>
        </p:nvSpPr>
        <p:spPr>
          <a:xfrm>
            <a:off x="889000" y="4826000"/>
            <a:ext cx="8001000" cy="711200"/>
          </a:xfrm>
          <a:prstGeom prst="rect">
            <a:avLst/>
          </a:prstGeom>
        </p:spPr>
        <p:txBody>
          <a:bodyPr vert="horz" lIns="91440" tIns="45720" rIns="91440" bIns="45720" rtlCol="0">
            <a:normAutofit/>
          </a:bodyPr>
          <a:lstStyle/>
          <a:p>
            <a:pPr>
              <a:spcBef>
                <a:spcPct val="20000"/>
              </a:spcBef>
            </a:pPr>
            <a:r>
              <a:rPr lang="en-US" sz="2200">
                <a:solidFill>
                  <a:schemeClr val="tx1"/>
                </a:solidFill>
              </a:rPr>
              <a:t>D.) </a:t>
            </a:r>
          </a:p>
        </p:txBody>
      </p:sp>
      <p:sp>
        <p:nvSpPr>
          <p:cNvPr id="11" name="EShape" hidden="1"/>
          <p:cNvSpPr/>
          <p:nvPr/>
        </p:nvSpPr>
        <p:spPr>
          <a:xfrm>
            <a:off x="889000" y="5588000"/>
            <a:ext cx="8001000" cy="711200"/>
          </a:xfrm>
          <a:prstGeom prst="rect">
            <a:avLst/>
          </a:prstGeom>
        </p:spPr>
        <p:txBody>
          <a:bodyPr vert="horz" lIns="91440" tIns="45720" rIns="91440" bIns="45720" rtlCol="0">
            <a:normAutofit/>
          </a:bodyPr>
          <a:lstStyle/>
          <a:p>
            <a:pPr>
              <a:spcBef>
                <a:spcPct val="20000"/>
              </a:spcBef>
            </a:pPr>
            <a:r>
              <a:rPr lang="en-US" sz="2200">
                <a:solidFill>
                  <a:schemeClr val="tx1"/>
                </a:solidFill>
              </a:rPr>
              <a:t>E.) </a:t>
            </a:r>
          </a:p>
        </p:txBody>
      </p:sp>
      <p:sp>
        <p:nvSpPr>
          <p:cNvPr id="12" name="StandShape" hidden="1"/>
          <p:cNvSpPr/>
          <p:nvPr/>
        </p:nvSpPr>
        <p:spPr>
          <a:xfrm>
            <a:off x="444500" y="254000"/>
            <a:ext cx="8255000" cy="2857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med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core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F</a:t>
            </a:r>
            <a:endParaRPr lang="en-US"/>
          </a:p>
        </p:txBody>
      </p:sp>
      <p:sp>
        <p:nvSpPr>
          <p:cNvPr id="15" name="Cap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26624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50941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Q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Question</a:t>
            </a:r>
            <a:endParaRPr lang="en-US"/>
          </a:p>
        </p:txBody>
      </p:sp>
      <p:sp>
        <p:nvSpPr>
          <p:cNvPr id="3" name="QID" hidden="1"/>
          <p:cNvSpPr/>
          <p:nvPr/>
        </p:nvSpPr>
        <p:spPr>
          <a:xfrm>
            <a:off x="127000" y="508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36EEF945-DCA9-F142-9632-7B063E1BF816</a:t>
            </a:r>
            <a:endParaRPr lang="en-US"/>
          </a:p>
        </p:txBody>
      </p:sp>
      <p:pic>
        <p:nvPicPr>
          <p:cNvPr id="4" name="iIcon"/>
          <p:cNvPicPr>
            <a:picLocks/>
          </p:cNvPicPr>
          <p:nvPr/>
        </p:nvPicPr>
        <p:blipFill>
          <a:blip r:embed="rId3">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0" y="0"/>
            <a:ext cx="952500" cy="635000"/>
          </a:xfrm>
          <a:prstGeom prst="rect">
            <a:avLst/>
          </a:prstGeom>
          <a:noFill/>
          <a:extLst>
            <a:ext uri="{909E8E84-426E-40DD-AFC4-6F175D3DCCD1}">
              <a14:hiddenFill xmlns:a14="http://schemas.microsoft.com/office/drawing/2010/main">
                <a:solidFill>
                  <a:scrgbClr r="0" g="0" b="0">
                    <a:alpha val="0"/>
                  </a:scrgbClr>
                </a:solidFill>
              </a14:hiddenFill>
            </a:ext>
          </a:extLst>
        </p:spPr>
      </p:pic>
      <p:sp>
        <p:nvSpPr>
          <p:cNvPr id="5" name="QuestType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Multiple Response</a:t>
            </a:r>
            <a:endParaRPr lang="en-US"/>
          </a:p>
        </p:txBody>
      </p:sp>
      <p:sp>
        <p:nvSpPr>
          <p:cNvPr id="6" name="QuestionShape"/>
          <p:cNvSpPr/>
          <p:nvPr/>
        </p:nvSpPr>
        <p:spPr>
          <a:xfrm>
            <a:off x="508000" y="825500"/>
            <a:ext cx="8382000" cy="1587500"/>
          </a:xfrm>
          <a:prstGeom prst="rect">
            <a:avLst/>
          </a:prstGeom>
          <a:solidFill>
            <a:scrgbClr r="0" g="0" b="0">
              <a:alpha val="0"/>
            </a:scrgbClr>
          </a:solidFill>
        </p:spPr>
        <p:txBody>
          <a:bodyPr vert="horz" wrap="square" lIns="91440" tIns="45720" rIns="91440" bIns="45720" rtlCol="0" anchor="t">
            <a:normAutofit/>
          </a:bodyPr>
          <a:lstStyle/>
          <a:p>
            <a:pPr>
              <a:spcBef>
                <a:spcPct val="0"/>
              </a:spcBef>
            </a:pPr>
            <a:r>
              <a:rPr lang="en-US" sz="3000">
                <a:latin typeface="+mj-lt"/>
                <a:ea typeface="+mj-ea"/>
                <a:cs typeface="+mj-cs"/>
              </a:rPr>
              <a:t>If a tornado is coming, what do you do?</a:t>
            </a:r>
            <a:endParaRPr lang="en-US" sz="3000" dirty="0">
              <a:latin typeface="+mj-lt"/>
              <a:ea typeface="+mj-ea"/>
              <a:cs typeface="+mj-cs"/>
            </a:endParaRPr>
          </a:p>
        </p:txBody>
      </p:sp>
      <p:sp>
        <p:nvSpPr>
          <p:cNvPr id="7" name="AShape"/>
          <p:cNvSpPr/>
          <p:nvPr/>
        </p:nvSpPr>
        <p:spPr>
          <a:xfrm>
            <a:off x="889000" y="2540000"/>
            <a:ext cx="8001000" cy="711200"/>
          </a:xfrm>
          <a:prstGeom prst="rect">
            <a:avLst/>
          </a:prstGeom>
        </p:spPr>
        <p:txBody>
          <a:bodyPr vert="horz" lIns="91440" tIns="45720" rIns="91440" bIns="45720" rtlCol="0">
            <a:normAutofit/>
          </a:bodyPr>
          <a:lstStyle/>
          <a:p>
            <a:pPr>
              <a:spcBef>
                <a:spcPct val="20000"/>
              </a:spcBef>
            </a:pPr>
            <a:r>
              <a:rPr lang="en-US" sz="2200" dirty="0"/>
              <a:t>A.) Take cover.</a:t>
            </a:r>
          </a:p>
        </p:txBody>
      </p:sp>
      <p:sp>
        <p:nvSpPr>
          <p:cNvPr id="8" name="BShape"/>
          <p:cNvSpPr/>
          <p:nvPr/>
        </p:nvSpPr>
        <p:spPr>
          <a:xfrm>
            <a:off x="889000" y="3302000"/>
            <a:ext cx="8001000" cy="711200"/>
          </a:xfrm>
          <a:prstGeom prst="rect">
            <a:avLst/>
          </a:prstGeom>
        </p:spPr>
        <p:txBody>
          <a:bodyPr vert="horz" lIns="91440" tIns="45720" rIns="91440" bIns="45720" rtlCol="0">
            <a:normAutofit/>
          </a:bodyPr>
          <a:lstStyle/>
          <a:p>
            <a:pPr>
              <a:spcBef>
                <a:spcPct val="20000"/>
              </a:spcBef>
            </a:pPr>
            <a:r>
              <a:rPr lang="en-US" sz="2200"/>
              <a:t>B.) Try to outrun it.</a:t>
            </a:r>
          </a:p>
        </p:txBody>
      </p:sp>
      <p:sp>
        <p:nvSpPr>
          <p:cNvPr id="9" name="CShape"/>
          <p:cNvSpPr/>
          <p:nvPr/>
        </p:nvSpPr>
        <p:spPr>
          <a:xfrm>
            <a:off x="889000" y="4064000"/>
            <a:ext cx="8001000" cy="711200"/>
          </a:xfrm>
          <a:prstGeom prst="rect">
            <a:avLst/>
          </a:prstGeom>
        </p:spPr>
        <p:txBody>
          <a:bodyPr vert="horz" lIns="91440" tIns="45720" rIns="91440" bIns="45720" rtlCol="0">
            <a:normAutofit/>
          </a:bodyPr>
          <a:lstStyle/>
          <a:p>
            <a:pPr>
              <a:spcBef>
                <a:spcPct val="20000"/>
              </a:spcBef>
            </a:pPr>
            <a:r>
              <a:rPr lang="en-US" sz="2200"/>
              <a:t>C.) Do nothing.</a:t>
            </a:r>
          </a:p>
        </p:txBody>
      </p:sp>
      <p:sp>
        <p:nvSpPr>
          <p:cNvPr id="10" name="DShape" hidden="1"/>
          <p:cNvSpPr/>
          <p:nvPr/>
        </p:nvSpPr>
        <p:spPr>
          <a:xfrm>
            <a:off x="889000" y="4826000"/>
            <a:ext cx="8001000" cy="711200"/>
          </a:xfrm>
          <a:prstGeom prst="rect">
            <a:avLst/>
          </a:prstGeom>
        </p:spPr>
        <p:txBody>
          <a:bodyPr vert="horz" lIns="91440" tIns="45720" rIns="91440" bIns="45720" rtlCol="0">
            <a:normAutofit/>
          </a:bodyPr>
          <a:lstStyle/>
          <a:p>
            <a:pPr>
              <a:spcBef>
                <a:spcPct val="20000"/>
              </a:spcBef>
            </a:pPr>
            <a:r>
              <a:rPr lang="en-US" sz="2200"/>
              <a:t>D.) </a:t>
            </a:r>
          </a:p>
        </p:txBody>
      </p:sp>
      <p:sp>
        <p:nvSpPr>
          <p:cNvPr id="11" name="EShape" hidden="1"/>
          <p:cNvSpPr/>
          <p:nvPr/>
        </p:nvSpPr>
        <p:spPr>
          <a:xfrm>
            <a:off x="889000" y="5588000"/>
            <a:ext cx="8001000" cy="711200"/>
          </a:xfrm>
          <a:prstGeom prst="rect">
            <a:avLst/>
          </a:prstGeom>
        </p:spPr>
        <p:txBody>
          <a:bodyPr vert="horz" lIns="91440" tIns="45720" rIns="91440" bIns="45720" rtlCol="0">
            <a:normAutofit/>
          </a:bodyPr>
          <a:lstStyle/>
          <a:p>
            <a:pPr>
              <a:spcBef>
                <a:spcPct val="20000"/>
              </a:spcBef>
            </a:pPr>
            <a:r>
              <a:rPr lang="en-US" sz="2200"/>
              <a:t>E.) </a:t>
            </a:r>
          </a:p>
        </p:txBody>
      </p:sp>
      <p:sp>
        <p:nvSpPr>
          <p:cNvPr id="12" name="StandShape" hidden="1"/>
          <p:cNvSpPr/>
          <p:nvPr/>
        </p:nvSpPr>
        <p:spPr>
          <a:xfrm>
            <a:off x="444500" y="254000"/>
            <a:ext cx="8255000" cy="2857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med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core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F</a:t>
            </a:r>
            <a:endParaRPr lang="en-US"/>
          </a:p>
        </p:txBody>
      </p:sp>
      <p:sp>
        <p:nvSpPr>
          <p:cNvPr id="15" name="Cap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http://whyfiles.org/wp-content/uploads/2014/05/f5_2007canada.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67200" y="1905000"/>
            <a:ext cx="4438650" cy="3333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88728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Q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Question</a:t>
            </a:r>
            <a:endParaRPr lang="en-US"/>
          </a:p>
        </p:txBody>
      </p:sp>
      <p:sp>
        <p:nvSpPr>
          <p:cNvPr id="3" name="QID" hidden="1"/>
          <p:cNvSpPr/>
          <p:nvPr/>
        </p:nvSpPr>
        <p:spPr>
          <a:xfrm>
            <a:off x="127000" y="508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8920552C-4535-C941-94D0-4CE22C0CDECE</a:t>
            </a:r>
            <a:endParaRPr lang="en-US"/>
          </a:p>
        </p:txBody>
      </p:sp>
      <p:pic>
        <p:nvPicPr>
          <p:cNvPr id="4" name="iIcon"/>
          <p:cNvPicPr>
            <a:picLocks/>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0" y="0"/>
            <a:ext cx="952500" cy="635000"/>
          </a:xfrm>
          <a:prstGeom prst="rect">
            <a:avLst/>
          </a:prstGeom>
          <a:noFill/>
          <a:extLst>
            <a:ext uri="{909E8E84-426E-40DD-AFC4-6F175D3DCCD1}">
              <a14:hiddenFill xmlns:a14="http://schemas.microsoft.com/office/drawing/2010/main">
                <a:solidFill>
                  <a:scrgbClr r="0" g="0" b="0">
                    <a:alpha val="0"/>
                  </a:scrgbClr>
                </a:solidFill>
              </a14:hiddenFill>
            </a:ext>
          </a:extLst>
        </p:spPr>
      </p:pic>
      <p:sp>
        <p:nvSpPr>
          <p:cNvPr id="5" name="QuestType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Multiple Response</a:t>
            </a:r>
            <a:endParaRPr lang="en-US"/>
          </a:p>
        </p:txBody>
      </p:sp>
      <p:sp>
        <p:nvSpPr>
          <p:cNvPr id="6" name="QuestionShape"/>
          <p:cNvSpPr/>
          <p:nvPr/>
        </p:nvSpPr>
        <p:spPr>
          <a:xfrm>
            <a:off x="508000" y="825500"/>
            <a:ext cx="8382000" cy="1587500"/>
          </a:xfrm>
          <a:prstGeom prst="rect">
            <a:avLst/>
          </a:prstGeom>
          <a:solidFill>
            <a:scrgbClr r="0" g="0" b="0">
              <a:alpha val="0"/>
            </a:scrgbClr>
          </a:solidFill>
        </p:spPr>
        <p:txBody>
          <a:bodyPr vert="horz" wrap="square" lIns="91440" tIns="45720" rIns="91440" bIns="45720" rtlCol="0" anchor="t">
            <a:normAutofit/>
          </a:bodyPr>
          <a:lstStyle/>
          <a:p>
            <a:pPr>
              <a:spcBef>
                <a:spcPct val="0"/>
              </a:spcBef>
            </a:pPr>
            <a:r>
              <a:rPr lang="en-US" sz="3000">
                <a:latin typeface="+mj-lt"/>
                <a:ea typeface="+mj-ea"/>
                <a:cs typeface="+mj-cs"/>
              </a:rPr>
              <a:t>If a hurricane is coming, what do you do?</a:t>
            </a:r>
          </a:p>
        </p:txBody>
      </p:sp>
      <p:sp>
        <p:nvSpPr>
          <p:cNvPr id="7" name="AShape"/>
          <p:cNvSpPr/>
          <p:nvPr/>
        </p:nvSpPr>
        <p:spPr>
          <a:xfrm>
            <a:off x="889000" y="2540000"/>
            <a:ext cx="8001000" cy="711200"/>
          </a:xfrm>
          <a:prstGeom prst="rect">
            <a:avLst/>
          </a:prstGeom>
        </p:spPr>
        <p:txBody>
          <a:bodyPr vert="horz" lIns="91440" tIns="45720" rIns="91440" bIns="45720" rtlCol="0">
            <a:normAutofit/>
          </a:bodyPr>
          <a:lstStyle/>
          <a:p>
            <a:pPr>
              <a:spcBef>
                <a:spcPct val="20000"/>
              </a:spcBef>
            </a:pPr>
            <a:r>
              <a:rPr lang="en-US" sz="2200"/>
              <a:t>A.) Evacuate.</a:t>
            </a:r>
          </a:p>
        </p:txBody>
      </p:sp>
      <p:sp>
        <p:nvSpPr>
          <p:cNvPr id="8" name="BShape"/>
          <p:cNvSpPr/>
          <p:nvPr/>
        </p:nvSpPr>
        <p:spPr>
          <a:xfrm>
            <a:off x="889000" y="3302000"/>
            <a:ext cx="8001000" cy="711200"/>
          </a:xfrm>
          <a:prstGeom prst="rect">
            <a:avLst/>
          </a:prstGeom>
        </p:spPr>
        <p:txBody>
          <a:bodyPr vert="horz" lIns="91440" tIns="45720" rIns="91440" bIns="45720" rtlCol="0">
            <a:normAutofit/>
          </a:bodyPr>
          <a:lstStyle/>
          <a:p>
            <a:pPr>
              <a:spcBef>
                <a:spcPct val="20000"/>
              </a:spcBef>
            </a:pPr>
            <a:r>
              <a:rPr lang="en-US" sz="2200"/>
              <a:t>B.) Weather the storm.</a:t>
            </a:r>
          </a:p>
        </p:txBody>
      </p:sp>
      <p:sp>
        <p:nvSpPr>
          <p:cNvPr id="9" name="CShape"/>
          <p:cNvSpPr/>
          <p:nvPr/>
        </p:nvSpPr>
        <p:spPr>
          <a:xfrm>
            <a:off x="889000" y="4064000"/>
            <a:ext cx="8001000" cy="711200"/>
          </a:xfrm>
          <a:prstGeom prst="rect">
            <a:avLst/>
          </a:prstGeom>
        </p:spPr>
        <p:txBody>
          <a:bodyPr vert="horz" lIns="91440" tIns="45720" rIns="91440" bIns="45720" rtlCol="0">
            <a:normAutofit/>
          </a:bodyPr>
          <a:lstStyle/>
          <a:p>
            <a:pPr>
              <a:spcBef>
                <a:spcPct val="20000"/>
              </a:spcBef>
            </a:pPr>
            <a:r>
              <a:rPr lang="en-US" sz="2200"/>
              <a:t>C.) Do nothing.</a:t>
            </a:r>
          </a:p>
        </p:txBody>
      </p:sp>
      <p:sp>
        <p:nvSpPr>
          <p:cNvPr id="10" name="DShape" hidden="1"/>
          <p:cNvSpPr/>
          <p:nvPr/>
        </p:nvSpPr>
        <p:spPr>
          <a:xfrm>
            <a:off x="889000" y="4826000"/>
            <a:ext cx="8001000" cy="711200"/>
          </a:xfrm>
          <a:prstGeom prst="rect">
            <a:avLst/>
          </a:prstGeom>
        </p:spPr>
        <p:txBody>
          <a:bodyPr vert="horz" lIns="91440" tIns="45720" rIns="91440" bIns="45720" rtlCol="0">
            <a:normAutofit/>
          </a:bodyPr>
          <a:lstStyle/>
          <a:p>
            <a:pPr>
              <a:spcBef>
                <a:spcPct val="20000"/>
              </a:spcBef>
            </a:pPr>
            <a:r>
              <a:rPr lang="en-US" sz="2200"/>
              <a:t>D.) </a:t>
            </a:r>
          </a:p>
        </p:txBody>
      </p:sp>
      <p:sp>
        <p:nvSpPr>
          <p:cNvPr id="11" name="EShape" hidden="1"/>
          <p:cNvSpPr/>
          <p:nvPr/>
        </p:nvSpPr>
        <p:spPr>
          <a:xfrm>
            <a:off x="889000" y="5588000"/>
            <a:ext cx="8001000" cy="711200"/>
          </a:xfrm>
          <a:prstGeom prst="rect">
            <a:avLst/>
          </a:prstGeom>
        </p:spPr>
        <p:txBody>
          <a:bodyPr vert="horz" lIns="91440" tIns="45720" rIns="91440" bIns="45720" rtlCol="0">
            <a:normAutofit/>
          </a:bodyPr>
          <a:lstStyle/>
          <a:p>
            <a:pPr>
              <a:spcBef>
                <a:spcPct val="20000"/>
              </a:spcBef>
            </a:pPr>
            <a:r>
              <a:rPr lang="en-US" sz="2200"/>
              <a:t>E.) </a:t>
            </a:r>
          </a:p>
        </p:txBody>
      </p:sp>
      <p:sp>
        <p:nvSpPr>
          <p:cNvPr id="12" name="StandShape" hidden="1"/>
          <p:cNvSpPr/>
          <p:nvPr/>
        </p:nvSpPr>
        <p:spPr>
          <a:xfrm>
            <a:off x="444500" y="254000"/>
            <a:ext cx="8255000" cy="2857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med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core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F</a:t>
            </a:r>
            <a:endParaRPr lang="en-US"/>
          </a:p>
        </p:txBody>
      </p:sp>
      <p:sp>
        <p:nvSpPr>
          <p:cNvPr id="15" name="Cap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http://www.mississippiriverdelta.org/files/2011/10/katrina_goes12_big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91000" y="2003424"/>
            <a:ext cx="4438650" cy="2771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89153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Q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Question</a:t>
            </a:r>
            <a:endParaRPr lang="en-US"/>
          </a:p>
        </p:txBody>
      </p:sp>
      <p:sp>
        <p:nvSpPr>
          <p:cNvPr id="3" name="QID" hidden="1"/>
          <p:cNvSpPr/>
          <p:nvPr/>
        </p:nvSpPr>
        <p:spPr>
          <a:xfrm>
            <a:off x="127000" y="508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9B18F3B9-4E62-2B44-AB44-A063BCAA90D5</a:t>
            </a:r>
            <a:endParaRPr lang="en-US"/>
          </a:p>
        </p:txBody>
      </p:sp>
      <p:pic>
        <p:nvPicPr>
          <p:cNvPr id="4" name="iIcon"/>
          <p:cNvPicPr>
            <a:picLocks/>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0" y="0"/>
            <a:ext cx="952500" cy="635000"/>
          </a:xfrm>
          <a:prstGeom prst="rect">
            <a:avLst/>
          </a:prstGeom>
          <a:noFill/>
          <a:extLst>
            <a:ext uri="{909E8E84-426E-40DD-AFC4-6F175D3DCCD1}">
              <a14:hiddenFill xmlns:a14="http://schemas.microsoft.com/office/drawing/2010/main">
                <a:solidFill>
                  <a:scrgbClr r="0" g="0" b="0">
                    <a:alpha val="0"/>
                  </a:scrgbClr>
                </a:solidFill>
              </a14:hiddenFill>
            </a:ext>
          </a:extLst>
        </p:spPr>
      </p:pic>
      <p:sp>
        <p:nvSpPr>
          <p:cNvPr id="5" name="QuestType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Multiple Choice</a:t>
            </a:r>
            <a:endParaRPr lang="en-US"/>
          </a:p>
        </p:txBody>
      </p:sp>
      <p:sp>
        <p:nvSpPr>
          <p:cNvPr id="6" name="QuestionShape"/>
          <p:cNvSpPr/>
          <p:nvPr/>
        </p:nvSpPr>
        <p:spPr>
          <a:xfrm>
            <a:off x="508000" y="825500"/>
            <a:ext cx="8382000" cy="1587500"/>
          </a:xfrm>
          <a:prstGeom prst="rect">
            <a:avLst/>
          </a:prstGeom>
          <a:solidFill>
            <a:scrgbClr r="0" g="0" b="0">
              <a:alpha val="0"/>
            </a:scrgbClr>
          </a:solidFill>
        </p:spPr>
        <p:txBody>
          <a:bodyPr vert="horz" wrap="square" lIns="91440" tIns="45720" rIns="91440" bIns="45720" rtlCol="0" anchor="t">
            <a:normAutofit/>
          </a:bodyPr>
          <a:lstStyle/>
          <a:p>
            <a:pPr>
              <a:spcBef>
                <a:spcPct val="0"/>
              </a:spcBef>
            </a:pPr>
            <a:r>
              <a:rPr lang="en-US" sz="3000">
                <a:solidFill>
                  <a:schemeClr val="tx1"/>
                </a:solidFill>
                <a:latin typeface="+mj-lt"/>
                <a:ea typeface="+mj-ea"/>
                <a:cs typeface="+mj-cs"/>
              </a:rPr>
              <a:t>If we know something's coming, it will be bad-- potentially devastating-- but if we act now it won't be as bad, what do we do?</a:t>
            </a:r>
          </a:p>
        </p:txBody>
      </p:sp>
      <p:sp>
        <p:nvSpPr>
          <p:cNvPr id="7" name="AShape"/>
          <p:cNvSpPr/>
          <p:nvPr/>
        </p:nvSpPr>
        <p:spPr>
          <a:xfrm>
            <a:off x="889000" y="2540000"/>
            <a:ext cx="8001000" cy="711200"/>
          </a:xfrm>
          <a:prstGeom prst="rect">
            <a:avLst/>
          </a:prstGeom>
        </p:spPr>
        <p:txBody>
          <a:bodyPr vert="horz" lIns="91440" tIns="45720" rIns="91440" bIns="45720" rtlCol="0">
            <a:normAutofit/>
          </a:bodyPr>
          <a:lstStyle/>
          <a:p>
            <a:pPr>
              <a:spcBef>
                <a:spcPct val="20000"/>
              </a:spcBef>
            </a:pPr>
            <a:r>
              <a:rPr lang="en-US" sz="2200">
                <a:solidFill>
                  <a:schemeClr val="tx1"/>
                </a:solidFill>
              </a:rPr>
              <a:t>A.) Do nothing.</a:t>
            </a:r>
          </a:p>
        </p:txBody>
      </p:sp>
      <p:sp>
        <p:nvSpPr>
          <p:cNvPr id="8" name="BShape"/>
          <p:cNvSpPr/>
          <p:nvPr/>
        </p:nvSpPr>
        <p:spPr>
          <a:xfrm>
            <a:off x="889000" y="3302000"/>
            <a:ext cx="8001000" cy="711200"/>
          </a:xfrm>
          <a:prstGeom prst="rect">
            <a:avLst/>
          </a:prstGeom>
        </p:spPr>
        <p:txBody>
          <a:bodyPr vert="horz" lIns="91440" tIns="45720" rIns="91440" bIns="45720" rtlCol="0">
            <a:normAutofit/>
          </a:bodyPr>
          <a:lstStyle/>
          <a:p>
            <a:pPr>
              <a:spcBef>
                <a:spcPct val="20000"/>
              </a:spcBef>
            </a:pPr>
            <a:r>
              <a:rPr lang="en-US" sz="2200" dirty="0">
                <a:solidFill>
                  <a:schemeClr val="tx1"/>
                </a:solidFill>
              </a:rPr>
              <a:t>B.) Ignore the worst, prepare for the best.</a:t>
            </a:r>
          </a:p>
        </p:txBody>
      </p:sp>
      <p:sp>
        <p:nvSpPr>
          <p:cNvPr id="9" name="CShape"/>
          <p:cNvSpPr/>
          <p:nvPr/>
        </p:nvSpPr>
        <p:spPr>
          <a:xfrm>
            <a:off x="889000" y="4064000"/>
            <a:ext cx="8001000" cy="711200"/>
          </a:xfrm>
          <a:prstGeom prst="rect">
            <a:avLst/>
          </a:prstGeom>
        </p:spPr>
        <p:txBody>
          <a:bodyPr vert="horz" lIns="91440" tIns="45720" rIns="91440" bIns="45720" rtlCol="0">
            <a:normAutofit/>
          </a:bodyPr>
          <a:lstStyle/>
          <a:p>
            <a:pPr>
              <a:spcBef>
                <a:spcPct val="20000"/>
              </a:spcBef>
            </a:pPr>
            <a:r>
              <a:rPr lang="en-US" sz="2200">
                <a:solidFill>
                  <a:schemeClr val="tx1"/>
                </a:solidFill>
              </a:rPr>
              <a:t>C.) Prepare for the worst, hope for the best.</a:t>
            </a:r>
          </a:p>
        </p:txBody>
      </p:sp>
      <p:sp>
        <p:nvSpPr>
          <p:cNvPr id="10" name="DShape"/>
          <p:cNvSpPr/>
          <p:nvPr/>
        </p:nvSpPr>
        <p:spPr>
          <a:xfrm>
            <a:off x="889000" y="4826000"/>
            <a:ext cx="8001000" cy="711200"/>
          </a:xfrm>
          <a:prstGeom prst="rect">
            <a:avLst/>
          </a:prstGeom>
        </p:spPr>
        <p:txBody>
          <a:bodyPr vert="horz" lIns="91440" tIns="45720" rIns="91440" bIns="45720" rtlCol="0">
            <a:normAutofit/>
          </a:bodyPr>
          <a:lstStyle/>
          <a:p>
            <a:pPr>
              <a:spcBef>
                <a:spcPct val="20000"/>
              </a:spcBef>
            </a:pPr>
            <a:r>
              <a:rPr lang="en-US" sz="2200">
                <a:solidFill>
                  <a:schemeClr val="tx1"/>
                </a:solidFill>
              </a:rPr>
              <a:t>D.) Prevent the worst, work for the best.</a:t>
            </a:r>
          </a:p>
        </p:txBody>
      </p:sp>
      <p:sp>
        <p:nvSpPr>
          <p:cNvPr id="11" name="EShape" hidden="1"/>
          <p:cNvSpPr/>
          <p:nvPr/>
        </p:nvSpPr>
        <p:spPr>
          <a:xfrm>
            <a:off x="889000" y="5588000"/>
            <a:ext cx="8001000" cy="711200"/>
          </a:xfrm>
          <a:prstGeom prst="rect">
            <a:avLst/>
          </a:prstGeom>
        </p:spPr>
        <p:txBody>
          <a:bodyPr vert="horz" lIns="91440" tIns="45720" rIns="91440" bIns="45720" rtlCol="0">
            <a:normAutofit/>
          </a:bodyPr>
          <a:lstStyle/>
          <a:p>
            <a:pPr>
              <a:spcBef>
                <a:spcPct val="20000"/>
              </a:spcBef>
            </a:pPr>
            <a:r>
              <a:rPr lang="en-US" sz="2200">
                <a:solidFill>
                  <a:schemeClr val="tx1"/>
                </a:solidFill>
              </a:rPr>
              <a:t>E.) </a:t>
            </a:r>
          </a:p>
        </p:txBody>
      </p:sp>
      <p:sp>
        <p:nvSpPr>
          <p:cNvPr id="12" name="StandShape" hidden="1"/>
          <p:cNvSpPr/>
          <p:nvPr/>
        </p:nvSpPr>
        <p:spPr>
          <a:xfrm>
            <a:off x="444500" y="254000"/>
            <a:ext cx="8255000" cy="2857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med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core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F</a:t>
            </a:r>
            <a:endParaRPr lang="en-US"/>
          </a:p>
        </p:txBody>
      </p:sp>
      <p:sp>
        <p:nvSpPr>
          <p:cNvPr id="15" name="Cap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146576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8282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Q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Question</a:t>
            </a:r>
            <a:endParaRPr lang="en-US"/>
          </a:p>
        </p:txBody>
      </p:sp>
      <p:sp>
        <p:nvSpPr>
          <p:cNvPr id="3" name="QID" hidden="1"/>
          <p:cNvSpPr/>
          <p:nvPr/>
        </p:nvSpPr>
        <p:spPr>
          <a:xfrm>
            <a:off x="127000" y="508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87062BB1-4C89-354B-BE42-35181156B719</a:t>
            </a:r>
            <a:endParaRPr lang="en-US"/>
          </a:p>
        </p:txBody>
      </p:sp>
      <p:pic>
        <p:nvPicPr>
          <p:cNvPr id="4" name="iIcon"/>
          <p:cNvPicPr>
            <a:picLocks/>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0" y="0"/>
            <a:ext cx="952500" cy="635000"/>
          </a:xfrm>
          <a:prstGeom prst="rect">
            <a:avLst/>
          </a:prstGeom>
          <a:noFill/>
          <a:extLst>
            <a:ext uri="{909E8E84-426E-40DD-AFC4-6F175D3DCCD1}">
              <a14:hiddenFill xmlns:a14="http://schemas.microsoft.com/office/drawing/2010/main">
                <a:solidFill>
                  <a:scrgbClr r="0" g="0" b="0">
                    <a:alpha val="0"/>
                  </a:scrgbClr>
                </a:solidFill>
              </a14:hiddenFill>
            </a:ext>
          </a:extLst>
        </p:spPr>
      </p:pic>
      <p:sp>
        <p:nvSpPr>
          <p:cNvPr id="5" name="QuestType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Multiple Choice</a:t>
            </a:r>
            <a:endParaRPr lang="en-US"/>
          </a:p>
        </p:txBody>
      </p:sp>
      <p:sp>
        <p:nvSpPr>
          <p:cNvPr id="6" name="QuestionShape"/>
          <p:cNvSpPr/>
          <p:nvPr/>
        </p:nvSpPr>
        <p:spPr>
          <a:xfrm>
            <a:off x="508000" y="825500"/>
            <a:ext cx="8382000" cy="1587500"/>
          </a:xfrm>
          <a:prstGeom prst="rect">
            <a:avLst/>
          </a:prstGeom>
          <a:solidFill>
            <a:scrgbClr r="0" g="0" b="0">
              <a:alpha val="0"/>
            </a:scrgbClr>
          </a:solidFill>
        </p:spPr>
        <p:txBody>
          <a:bodyPr vert="horz" wrap="square" lIns="91440" tIns="45720" rIns="91440" bIns="45720" rtlCol="0" anchor="t">
            <a:normAutofit/>
          </a:bodyPr>
          <a:lstStyle/>
          <a:p>
            <a:pPr>
              <a:spcBef>
                <a:spcPct val="0"/>
              </a:spcBef>
            </a:pPr>
            <a:r>
              <a:rPr lang="en-US" sz="3000" dirty="0" smtClean="0">
                <a:solidFill>
                  <a:schemeClr val="tx1"/>
                </a:solidFill>
                <a:latin typeface="+mj-lt"/>
                <a:ea typeface="+mj-ea"/>
                <a:cs typeface="+mj-cs"/>
              </a:rPr>
              <a:t>Do </a:t>
            </a:r>
            <a:r>
              <a:rPr lang="en-US" sz="3000" dirty="0">
                <a:solidFill>
                  <a:schemeClr val="tx1"/>
                </a:solidFill>
                <a:latin typeface="+mj-lt"/>
                <a:ea typeface="+mj-ea"/>
                <a:cs typeface="+mj-cs"/>
              </a:rPr>
              <a:t>you believe your population should relocate from the island or stay put?</a:t>
            </a:r>
          </a:p>
          <a:p>
            <a:pPr>
              <a:spcBef>
                <a:spcPct val="0"/>
              </a:spcBef>
            </a:pPr>
            <a:endParaRPr lang="en-US" sz="3000" dirty="0">
              <a:solidFill>
                <a:schemeClr val="tx1"/>
              </a:solidFill>
              <a:latin typeface="+mj-lt"/>
              <a:ea typeface="+mj-ea"/>
              <a:cs typeface="+mj-cs"/>
            </a:endParaRPr>
          </a:p>
        </p:txBody>
      </p:sp>
      <p:sp>
        <p:nvSpPr>
          <p:cNvPr id="7" name="AShape"/>
          <p:cNvSpPr/>
          <p:nvPr/>
        </p:nvSpPr>
        <p:spPr>
          <a:xfrm>
            <a:off x="889000" y="2540000"/>
            <a:ext cx="8001000" cy="711200"/>
          </a:xfrm>
          <a:prstGeom prst="rect">
            <a:avLst/>
          </a:prstGeom>
        </p:spPr>
        <p:txBody>
          <a:bodyPr vert="horz" lIns="91440" tIns="45720" rIns="91440" bIns="45720" rtlCol="0">
            <a:normAutofit/>
          </a:bodyPr>
          <a:lstStyle/>
          <a:p>
            <a:pPr>
              <a:spcBef>
                <a:spcPct val="20000"/>
              </a:spcBef>
            </a:pPr>
            <a:r>
              <a:rPr lang="en-US" sz="2200" dirty="0">
                <a:solidFill>
                  <a:schemeClr val="tx1"/>
                </a:solidFill>
              </a:rPr>
              <a:t>A.) Relocate.</a:t>
            </a:r>
          </a:p>
        </p:txBody>
      </p:sp>
      <p:sp>
        <p:nvSpPr>
          <p:cNvPr id="8" name="BShape"/>
          <p:cNvSpPr/>
          <p:nvPr/>
        </p:nvSpPr>
        <p:spPr>
          <a:xfrm>
            <a:off x="889000" y="3302000"/>
            <a:ext cx="8001000" cy="711200"/>
          </a:xfrm>
          <a:prstGeom prst="rect">
            <a:avLst/>
          </a:prstGeom>
        </p:spPr>
        <p:txBody>
          <a:bodyPr vert="horz" lIns="91440" tIns="45720" rIns="91440" bIns="45720" rtlCol="0">
            <a:normAutofit/>
          </a:bodyPr>
          <a:lstStyle/>
          <a:p>
            <a:pPr>
              <a:spcBef>
                <a:spcPct val="20000"/>
              </a:spcBef>
            </a:pPr>
            <a:r>
              <a:rPr lang="en-US" sz="2200" dirty="0">
                <a:solidFill>
                  <a:schemeClr val="tx1"/>
                </a:solidFill>
              </a:rPr>
              <a:t>B.) Stay put.</a:t>
            </a:r>
          </a:p>
        </p:txBody>
      </p:sp>
      <p:sp>
        <p:nvSpPr>
          <p:cNvPr id="9" name="CShape" hidden="1"/>
          <p:cNvSpPr/>
          <p:nvPr/>
        </p:nvSpPr>
        <p:spPr>
          <a:xfrm>
            <a:off x="889000" y="4064000"/>
            <a:ext cx="8001000" cy="711200"/>
          </a:xfrm>
          <a:prstGeom prst="rect">
            <a:avLst/>
          </a:prstGeom>
        </p:spPr>
        <p:txBody>
          <a:bodyPr vert="horz" lIns="91440" tIns="45720" rIns="91440" bIns="45720" rtlCol="0">
            <a:normAutofit/>
          </a:bodyPr>
          <a:lstStyle/>
          <a:p>
            <a:pPr>
              <a:spcBef>
                <a:spcPct val="20000"/>
              </a:spcBef>
            </a:pPr>
            <a:r>
              <a:rPr lang="en-US" sz="2200">
                <a:solidFill>
                  <a:schemeClr val="tx1"/>
                </a:solidFill>
              </a:rPr>
              <a:t>C.) </a:t>
            </a:r>
          </a:p>
        </p:txBody>
      </p:sp>
      <p:sp>
        <p:nvSpPr>
          <p:cNvPr id="10" name="DShape" hidden="1"/>
          <p:cNvSpPr/>
          <p:nvPr/>
        </p:nvSpPr>
        <p:spPr>
          <a:xfrm>
            <a:off x="889000" y="4826000"/>
            <a:ext cx="8001000" cy="711200"/>
          </a:xfrm>
          <a:prstGeom prst="rect">
            <a:avLst/>
          </a:prstGeom>
        </p:spPr>
        <p:txBody>
          <a:bodyPr vert="horz" lIns="91440" tIns="45720" rIns="91440" bIns="45720" rtlCol="0">
            <a:normAutofit/>
          </a:bodyPr>
          <a:lstStyle/>
          <a:p>
            <a:pPr>
              <a:spcBef>
                <a:spcPct val="20000"/>
              </a:spcBef>
            </a:pPr>
            <a:r>
              <a:rPr lang="en-US" sz="2200">
                <a:solidFill>
                  <a:schemeClr val="tx1"/>
                </a:solidFill>
              </a:rPr>
              <a:t>D.) </a:t>
            </a:r>
          </a:p>
        </p:txBody>
      </p:sp>
      <p:sp>
        <p:nvSpPr>
          <p:cNvPr id="11" name="EShape" hidden="1"/>
          <p:cNvSpPr/>
          <p:nvPr/>
        </p:nvSpPr>
        <p:spPr>
          <a:xfrm>
            <a:off x="889000" y="5588000"/>
            <a:ext cx="8001000" cy="711200"/>
          </a:xfrm>
          <a:prstGeom prst="rect">
            <a:avLst/>
          </a:prstGeom>
        </p:spPr>
        <p:txBody>
          <a:bodyPr vert="horz" lIns="91440" tIns="45720" rIns="91440" bIns="45720" rtlCol="0">
            <a:normAutofit/>
          </a:bodyPr>
          <a:lstStyle/>
          <a:p>
            <a:pPr>
              <a:spcBef>
                <a:spcPct val="20000"/>
              </a:spcBef>
            </a:pPr>
            <a:r>
              <a:rPr lang="en-US" sz="2200">
                <a:solidFill>
                  <a:schemeClr val="tx1"/>
                </a:solidFill>
              </a:rPr>
              <a:t>E.) </a:t>
            </a:r>
          </a:p>
        </p:txBody>
      </p:sp>
      <p:sp>
        <p:nvSpPr>
          <p:cNvPr id="12" name="StandShape" hidden="1"/>
          <p:cNvSpPr/>
          <p:nvPr/>
        </p:nvSpPr>
        <p:spPr>
          <a:xfrm>
            <a:off x="444500" y="254000"/>
            <a:ext cx="8255000" cy="2857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med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core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F</a:t>
            </a:r>
            <a:endParaRPr lang="en-US"/>
          </a:p>
        </p:txBody>
      </p:sp>
      <p:sp>
        <p:nvSpPr>
          <p:cNvPr id="15" name="Cap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79787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Q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Question</a:t>
            </a:r>
            <a:endParaRPr lang="en-US"/>
          </a:p>
        </p:txBody>
      </p:sp>
      <p:sp>
        <p:nvSpPr>
          <p:cNvPr id="3" name="QID" hidden="1"/>
          <p:cNvSpPr/>
          <p:nvPr/>
        </p:nvSpPr>
        <p:spPr>
          <a:xfrm>
            <a:off x="127000" y="508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1F15B721-8407-3C4D-8432-D9C13E0D92FC</a:t>
            </a:r>
            <a:endParaRPr lang="en-US"/>
          </a:p>
        </p:txBody>
      </p:sp>
      <p:pic>
        <p:nvPicPr>
          <p:cNvPr id="4" name="iIcon"/>
          <p:cNvPicPr>
            <a:picLocks/>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0" y="0"/>
            <a:ext cx="952500" cy="635000"/>
          </a:xfrm>
          <a:prstGeom prst="rect">
            <a:avLst/>
          </a:prstGeom>
          <a:noFill/>
          <a:extLst>
            <a:ext uri="{909E8E84-426E-40DD-AFC4-6F175D3DCCD1}">
              <a14:hiddenFill xmlns:a14="http://schemas.microsoft.com/office/drawing/2010/main">
                <a:solidFill>
                  <a:scrgbClr r="0" g="0" b="0">
                    <a:alpha val="0"/>
                  </a:scrgbClr>
                </a:solidFill>
              </a14:hiddenFill>
            </a:ext>
          </a:extLst>
        </p:spPr>
      </p:pic>
      <p:sp>
        <p:nvSpPr>
          <p:cNvPr id="5" name="QuestType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Multiple Choice</a:t>
            </a:r>
            <a:endParaRPr lang="en-US"/>
          </a:p>
        </p:txBody>
      </p:sp>
      <p:sp>
        <p:nvSpPr>
          <p:cNvPr id="6" name="QuestionShape"/>
          <p:cNvSpPr/>
          <p:nvPr/>
        </p:nvSpPr>
        <p:spPr>
          <a:xfrm>
            <a:off x="508000" y="825500"/>
            <a:ext cx="8382000" cy="1587500"/>
          </a:xfrm>
          <a:prstGeom prst="rect">
            <a:avLst/>
          </a:prstGeom>
          <a:solidFill>
            <a:scrgbClr r="0" g="0" b="0">
              <a:alpha val="0"/>
            </a:scrgbClr>
          </a:solidFill>
        </p:spPr>
        <p:txBody>
          <a:bodyPr vert="horz" wrap="square" lIns="91440" tIns="45720" rIns="91440" bIns="45720" rtlCol="0" anchor="t">
            <a:normAutofit fontScale="85000" lnSpcReduction="10000"/>
          </a:bodyPr>
          <a:lstStyle/>
          <a:p>
            <a:pPr>
              <a:spcBef>
                <a:spcPct val="0"/>
              </a:spcBef>
            </a:pPr>
            <a:r>
              <a:rPr lang="en-US" sz="3000" dirty="0">
                <a:solidFill>
                  <a:schemeClr val="tx1"/>
                </a:solidFill>
                <a:latin typeface="+mj-lt"/>
                <a:ea typeface="+mj-ea"/>
                <a:cs typeface="+mj-cs"/>
              </a:rPr>
              <a:t>Imagine you are a native of Greenland. In recent years you’ve noticed that crops are growing quicker, the growing season seems to last longer, and there is more food to eat. How do you feel about these changes?</a:t>
            </a:r>
          </a:p>
          <a:p>
            <a:pPr>
              <a:spcBef>
                <a:spcPct val="0"/>
              </a:spcBef>
            </a:pPr>
            <a:endParaRPr lang="en-US" sz="3000" dirty="0">
              <a:solidFill>
                <a:schemeClr val="tx1"/>
              </a:solidFill>
              <a:latin typeface="+mj-lt"/>
              <a:ea typeface="+mj-ea"/>
              <a:cs typeface="+mj-cs"/>
            </a:endParaRPr>
          </a:p>
        </p:txBody>
      </p:sp>
      <p:sp>
        <p:nvSpPr>
          <p:cNvPr id="7" name="AShape"/>
          <p:cNvSpPr/>
          <p:nvPr/>
        </p:nvSpPr>
        <p:spPr>
          <a:xfrm>
            <a:off x="889000" y="2540000"/>
            <a:ext cx="8001000" cy="711200"/>
          </a:xfrm>
          <a:prstGeom prst="rect">
            <a:avLst/>
          </a:prstGeom>
        </p:spPr>
        <p:txBody>
          <a:bodyPr vert="horz" lIns="91440" tIns="45720" rIns="91440" bIns="45720" rtlCol="0">
            <a:normAutofit/>
          </a:bodyPr>
          <a:lstStyle/>
          <a:p>
            <a:pPr>
              <a:spcBef>
                <a:spcPct val="20000"/>
              </a:spcBef>
            </a:pPr>
            <a:r>
              <a:rPr lang="en-US" sz="2200" dirty="0">
                <a:solidFill>
                  <a:schemeClr val="tx1"/>
                </a:solidFill>
              </a:rPr>
              <a:t>A.) Sounds great!</a:t>
            </a:r>
          </a:p>
        </p:txBody>
      </p:sp>
      <p:sp>
        <p:nvSpPr>
          <p:cNvPr id="8" name="BShape"/>
          <p:cNvSpPr/>
          <p:nvPr/>
        </p:nvSpPr>
        <p:spPr>
          <a:xfrm>
            <a:off x="889000" y="3302000"/>
            <a:ext cx="8001000" cy="711200"/>
          </a:xfrm>
          <a:prstGeom prst="rect">
            <a:avLst/>
          </a:prstGeom>
        </p:spPr>
        <p:txBody>
          <a:bodyPr vert="horz" lIns="91440" tIns="45720" rIns="91440" bIns="45720" rtlCol="0">
            <a:normAutofit/>
          </a:bodyPr>
          <a:lstStyle/>
          <a:p>
            <a:pPr>
              <a:spcBef>
                <a:spcPct val="20000"/>
              </a:spcBef>
            </a:pPr>
            <a:r>
              <a:rPr lang="en-US" sz="2200" dirty="0">
                <a:solidFill>
                  <a:schemeClr val="tx1"/>
                </a:solidFill>
              </a:rPr>
              <a:t>B.) This doesn't feel right...what's the catch?</a:t>
            </a:r>
          </a:p>
        </p:txBody>
      </p:sp>
      <p:sp>
        <p:nvSpPr>
          <p:cNvPr id="9" name="CShape" hidden="1"/>
          <p:cNvSpPr/>
          <p:nvPr/>
        </p:nvSpPr>
        <p:spPr>
          <a:xfrm>
            <a:off x="889000" y="4064000"/>
            <a:ext cx="8001000" cy="711200"/>
          </a:xfrm>
          <a:prstGeom prst="rect">
            <a:avLst/>
          </a:prstGeom>
        </p:spPr>
        <p:txBody>
          <a:bodyPr vert="horz" lIns="91440" tIns="45720" rIns="91440" bIns="45720" rtlCol="0">
            <a:normAutofit/>
          </a:bodyPr>
          <a:lstStyle/>
          <a:p>
            <a:pPr>
              <a:spcBef>
                <a:spcPct val="20000"/>
              </a:spcBef>
            </a:pPr>
            <a:r>
              <a:rPr lang="en-US" sz="2200">
                <a:solidFill>
                  <a:schemeClr val="tx1"/>
                </a:solidFill>
              </a:rPr>
              <a:t>C.) </a:t>
            </a:r>
          </a:p>
        </p:txBody>
      </p:sp>
      <p:sp>
        <p:nvSpPr>
          <p:cNvPr id="10" name="DShape" hidden="1"/>
          <p:cNvSpPr/>
          <p:nvPr/>
        </p:nvSpPr>
        <p:spPr>
          <a:xfrm>
            <a:off x="889000" y="4826000"/>
            <a:ext cx="8001000" cy="711200"/>
          </a:xfrm>
          <a:prstGeom prst="rect">
            <a:avLst/>
          </a:prstGeom>
        </p:spPr>
        <p:txBody>
          <a:bodyPr vert="horz" lIns="91440" tIns="45720" rIns="91440" bIns="45720" rtlCol="0">
            <a:normAutofit/>
          </a:bodyPr>
          <a:lstStyle/>
          <a:p>
            <a:pPr>
              <a:spcBef>
                <a:spcPct val="20000"/>
              </a:spcBef>
            </a:pPr>
            <a:r>
              <a:rPr lang="en-US" sz="2200">
                <a:solidFill>
                  <a:schemeClr val="tx1"/>
                </a:solidFill>
              </a:rPr>
              <a:t>D.) </a:t>
            </a:r>
          </a:p>
        </p:txBody>
      </p:sp>
      <p:sp>
        <p:nvSpPr>
          <p:cNvPr id="11" name="EShape" hidden="1"/>
          <p:cNvSpPr/>
          <p:nvPr/>
        </p:nvSpPr>
        <p:spPr>
          <a:xfrm>
            <a:off x="889000" y="5588000"/>
            <a:ext cx="8001000" cy="711200"/>
          </a:xfrm>
          <a:prstGeom prst="rect">
            <a:avLst/>
          </a:prstGeom>
        </p:spPr>
        <p:txBody>
          <a:bodyPr vert="horz" lIns="91440" tIns="45720" rIns="91440" bIns="45720" rtlCol="0">
            <a:normAutofit/>
          </a:bodyPr>
          <a:lstStyle/>
          <a:p>
            <a:pPr>
              <a:spcBef>
                <a:spcPct val="20000"/>
              </a:spcBef>
            </a:pPr>
            <a:r>
              <a:rPr lang="en-US" sz="2200">
                <a:solidFill>
                  <a:schemeClr val="tx1"/>
                </a:solidFill>
              </a:rPr>
              <a:t>E.) </a:t>
            </a:r>
          </a:p>
        </p:txBody>
      </p:sp>
      <p:sp>
        <p:nvSpPr>
          <p:cNvPr id="12" name="StandShape" hidden="1"/>
          <p:cNvSpPr/>
          <p:nvPr/>
        </p:nvSpPr>
        <p:spPr>
          <a:xfrm>
            <a:off x="444500" y="254000"/>
            <a:ext cx="8255000" cy="2857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med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core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F</a:t>
            </a:r>
            <a:endParaRPr lang="en-US"/>
          </a:p>
        </p:txBody>
      </p:sp>
      <p:sp>
        <p:nvSpPr>
          <p:cNvPr id="15" name="Cap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378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Q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Question</a:t>
            </a:r>
            <a:endParaRPr lang="en-US"/>
          </a:p>
        </p:txBody>
      </p:sp>
      <p:sp>
        <p:nvSpPr>
          <p:cNvPr id="3" name="QID" hidden="1"/>
          <p:cNvSpPr/>
          <p:nvPr/>
        </p:nvSpPr>
        <p:spPr>
          <a:xfrm>
            <a:off x="127000" y="508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524E5727-4502-584E-B420-1E25AF49A9EF</a:t>
            </a:r>
            <a:endParaRPr lang="en-US"/>
          </a:p>
        </p:txBody>
      </p:sp>
      <p:pic>
        <p:nvPicPr>
          <p:cNvPr id="4" name="iIcon"/>
          <p:cNvPicPr>
            <a:picLocks/>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0" y="0"/>
            <a:ext cx="952500" cy="635000"/>
          </a:xfrm>
          <a:prstGeom prst="rect">
            <a:avLst/>
          </a:prstGeom>
          <a:noFill/>
          <a:extLst>
            <a:ext uri="{909E8E84-426E-40DD-AFC4-6F175D3DCCD1}">
              <a14:hiddenFill xmlns:a14="http://schemas.microsoft.com/office/drawing/2010/main">
                <a:solidFill>
                  <a:scrgbClr r="0" g="0" b="0">
                    <a:alpha val="0"/>
                  </a:scrgbClr>
                </a:solidFill>
              </a14:hiddenFill>
            </a:ext>
          </a:extLst>
        </p:spPr>
      </p:pic>
      <p:sp>
        <p:nvSpPr>
          <p:cNvPr id="5" name="QuestType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Multiple Choice</a:t>
            </a:r>
            <a:endParaRPr lang="en-US"/>
          </a:p>
        </p:txBody>
      </p:sp>
      <p:sp>
        <p:nvSpPr>
          <p:cNvPr id="6" name="QuestionShape"/>
          <p:cNvSpPr/>
          <p:nvPr/>
        </p:nvSpPr>
        <p:spPr>
          <a:xfrm>
            <a:off x="508000" y="825500"/>
            <a:ext cx="8382000" cy="1587500"/>
          </a:xfrm>
          <a:prstGeom prst="rect">
            <a:avLst/>
          </a:prstGeom>
          <a:solidFill>
            <a:scrgbClr r="0" g="0" b="0">
              <a:alpha val="0"/>
            </a:scrgbClr>
          </a:solidFill>
        </p:spPr>
        <p:txBody>
          <a:bodyPr vert="horz" wrap="square" lIns="91440" tIns="45720" rIns="91440" bIns="45720" rtlCol="0" anchor="t">
            <a:normAutofit/>
          </a:bodyPr>
          <a:lstStyle/>
          <a:p>
            <a:pPr>
              <a:spcBef>
                <a:spcPct val="0"/>
              </a:spcBef>
            </a:pPr>
            <a:r>
              <a:rPr lang="en-US" sz="3000" dirty="0" smtClean="0">
                <a:solidFill>
                  <a:schemeClr val="tx1"/>
                </a:solidFill>
                <a:latin typeface="+mj-lt"/>
                <a:ea typeface="+mj-ea"/>
                <a:cs typeface="+mj-cs"/>
              </a:rPr>
              <a:t>Which </a:t>
            </a:r>
            <a:r>
              <a:rPr lang="en-US" sz="3000" dirty="0">
                <a:solidFill>
                  <a:schemeClr val="tx1"/>
                </a:solidFill>
                <a:latin typeface="+mj-lt"/>
                <a:ea typeface="+mj-ea"/>
                <a:cs typeface="+mj-cs"/>
              </a:rPr>
              <a:t>proposal do you support?</a:t>
            </a:r>
          </a:p>
          <a:p>
            <a:pPr>
              <a:spcBef>
                <a:spcPct val="0"/>
              </a:spcBef>
            </a:pPr>
            <a:endParaRPr lang="en-US" sz="3000" dirty="0">
              <a:solidFill>
                <a:schemeClr val="tx1"/>
              </a:solidFill>
              <a:latin typeface="+mj-lt"/>
              <a:ea typeface="+mj-ea"/>
              <a:cs typeface="+mj-cs"/>
            </a:endParaRPr>
          </a:p>
        </p:txBody>
      </p:sp>
      <p:sp>
        <p:nvSpPr>
          <p:cNvPr id="7" name="AShape"/>
          <p:cNvSpPr/>
          <p:nvPr/>
        </p:nvSpPr>
        <p:spPr>
          <a:xfrm>
            <a:off x="889000" y="2540000"/>
            <a:ext cx="8001000" cy="711200"/>
          </a:xfrm>
          <a:prstGeom prst="rect">
            <a:avLst/>
          </a:prstGeom>
        </p:spPr>
        <p:txBody>
          <a:bodyPr vert="horz" lIns="91440" tIns="45720" rIns="91440" bIns="45720" rtlCol="0">
            <a:normAutofit/>
          </a:bodyPr>
          <a:lstStyle/>
          <a:p>
            <a:pPr>
              <a:spcBef>
                <a:spcPct val="20000"/>
              </a:spcBef>
            </a:pPr>
            <a:r>
              <a:rPr lang="en-US" sz="2200">
                <a:solidFill>
                  <a:schemeClr val="tx1"/>
                </a:solidFill>
              </a:rPr>
              <a:t>A.) Construction of levees</a:t>
            </a:r>
          </a:p>
        </p:txBody>
      </p:sp>
      <p:sp>
        <p:nvSpPr>
          <p:cNvPr id="8" name="BShape"/>
          <p:cNvSpPr/>
          <p:nvPr/>
        </p:nvSpPr>
        <p:spPr>
          <a:xfrm>
            <a:off x="889000" y="3302000"/>
            <a:ext cx="8001000" cy="711200"/>
          </a:xfrm>
          <a:prstGeom prst="rect">
            <a:avLst/>
          </a:prstGeom>
        </p:spPr>
        <p:txBody>
          <a:bodyPr vert="horz" lIns="91440" tIns="45720" rIns="91440" bIns="45720" rtlCol="0">
            <a:normAutofit/>
          </a:bodyPr>
          <a:lstStyle/>
          <a:p>
            <a:pPr>
              <a:spcBef>
                <a:spcPct val="20000"/>
              </a:spcBef>
            </a:pPr>
            <a:r>
              <a:rPr lang="en-US" sz="2200">
                <a:solidFill>
                  <a:schemeClr val="tx1"/>
                </a:solidFill>
              </a:rPr>
              <a:t>B.) Evacuation and demolition of homes</a:t>
            </a:r>
          </a:p>
        </p:txBody>
      </p:sp>
      <p:sp>
        <p:nvSpPr>
          <p:cNvPr id="9" name="CShape"/>
          <p:cNvSpPr/>
          <p:nvPr/>
        </p:nvSpPr>
        <p:spPr>
          <a:xfrm>
            <a:off x="889000" y="4064000"/>
            <a:ext cx="8001000" cy="711200"/>
          </a:xfrm>
          <a:prstGeom prst="rect">
            <a:avLst/>
          </a:prstGeom>
        </p:spPr>
        <p:txBody>
          <a:bodyPr vert="horz" lIns="91440" tIns="45720" rIns="91440" bIns="45720" rtlCol="0">
            <a:normAutofit/>
          </a:bodyPr>
          <a:lstStyle/>
          <a:p>
            <a:pPr>
              <a:spcBef>
                <a:spcPct val="20000"/>
              </a:spcBef>
            </a:pPr>
            <a:r>
              <a:rPr lang="en-US" sz="2200">
                <a:solidFill>
                  <a:schemeClr val="tx1"/>
                </a:solidFill>
              </a:rPr>
              <a:t>C.) Both</a:t>
            </a:r>
          </a:p>
        </p:txBody>
      </p:sp>
      <p:sp>
        <p:nvSpPr>
          <p:cNvPr id="10" name="DShape"/>
          <p:cNvSpPr/>
          <p:nvPr/>
        </p:nvSpPr>
        <p:spPr>
          <a:xfrm>
            <a:off x="889000" y="4826000"/>
            <a:ext cx="8001000" cy="711200"/>
          </a:xfrm>
          <a:prstGeom prst="rect">
            <a:avLst/>
          </a:prstGeom>
        </p:spPr>
        <p:txBody>
          <a:bodyPr vert="horz" lIns="91440" tIns="45720" rIns="91440" bIns="45720" rtlCol="0">
            <a:normAutofit/>
          </a:bodyPr>
          <a:lstStyle/>
          <a:p>
            <a:pPr>
              <a:spcBef>
                <a:spcPct val="20000"/>
              </a:spcBef>
            </a:pPr>
            <a:r>
              <a:rPr lang="en-US" sz="2200">
                <a:solidFill>
                  <a:schemeClr val="tx1"/>
                </a:solidFill>
              </a:rPr>
              <a:t>D.) Neither</a:t>
            </a:r>
          </a:p>
        </p:txBody>
      </p:sp>
      <p:sp>
        <p:nvSpPr>
          <p:cNvPr id="11" name="EShape"/>
          <p:cNvSpPr/>
          <p:nvPr/>
        </p:nvSpPr>
        <p:spPr>
          <a:xfrm>
            <a:off x="889000" y="5588000"/>
            <a:ext cx="8001000" cy="711200"/>
          </a:xfrm>
          <a:prstGeom prst="rect">
            <a:avLst/>
          </a:prstGeom>
        </p:spPr>
        <p:txBody>
          <a:bodyPr vert="horz" lIns="91440" tIns="45720" rIns="91440" bIns="45720" rtlCol="0">
            <a:normAutofit/>
          </a:bodyPr>
          <a:lstStyle/>
          <a:p>
            <a:pPr>
              <a:spcBef>
                <a:spcPct val="20000"/>
              </a:spcBef>
            </a:pPr>
            <a:r>
              <a:rPr lang="en-US" sz="2200">
                <a:solidFill>
                  <a:schemeClr val="tx1"/>
                </a:solidFill>
              </a:rPr>
              <a:t>E.) Other</a:t>
            </a:r>
          </a:p>
        </p:txBody>
      </p:sp>
      <p:sp>
        <p:nvSpPr>
          <p:cNvPr id="12" name="StandShape" hidden="1"/>
          <p:cNvSpPr/>
          <p:nvPr/>
        </p:nvSpPr>
        <p:spPr>
          <a:xfrm>
            <a:off x="444500" y="254000"/>
            <a:ext cx="8255000" cy="2857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med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core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F</a:t>
            </a:r>
            <a:endParaRPr lang="en-US"/>
          </a:p>
        </p:txBody>
      </p:sp>
      <p:sp>
        <p:nvSpPr>
          <p:cNvPr id="15" name="Cap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837503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Q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Question</a:t>
            </a:r>
            <a:endParaRPr lang="en-US"/>
          </a:p>
        </p:txBody>
      </p:sp>
      <p:sp>
        <p:nvSpPr>
          <p:cNvPr id="3" name="QID" hidden="1"/>
          <p:cNvSpPr/>
          <p:nvPr/>
        </p:nvSpPr>
        <p:spPr>
          <a:xfrm>
            <a:off x="127000" y="508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A16D81B5-E678-4C45-BCA9-BD03E9048F99</a:t>
            </a:r>
            <a:endParaRPr lang="en-US"/>
          </a:p>
        </p:txBody>
      </p:sp>
      <p:pic>
        <p:nvPicPr>
          <p:cNvPr id="4" name="iIcon"/>
          <p:cNvPicPr>
            <a:picLocks/>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0" y="0"/>
            <a:ext cx="952500" cy="635000"/>
          </a:xfrm>
          <a:prstGeom prst="rect">
            <a:avLst/>
          </a:prstGeom>
          <a:noFill/>
          <a:extLst>
            <a:ext uri="{909E8E84-426E-40DD-AFC4-6F175D3DCCD1}">
              <a14:hiddenFill xmlns:a14="http://schemas.microsoft.com/office/drawing/2010/main">
                <a:solidFill>
                  <a:scrgbClr r="0" g="0" b="0">
                    <a:alpha val="0"/>
                  </a:scrgbClr>
                </a:solidFill>
              </a14:hiddenFill>
            </a:ext>
          </a:extLst>
        </p:spPr>
      </p:pic>
      <p:sp>
        <p:nvSpPr>
          <p:cNvPr id="5" name="QuestType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Multiple Response</a:t>
            </a:r>
            <a:endParaRPr lang="en-US"/>
          </a:p>
        </p:txBody>
      </p:sp>
      <p:sp>
        <p:nvSpPr>
          <p:cNvPr id="6" name="QuestionShape"/>
          <p:cNvSpPr/>
          <p:nvPr/>
        </p:nvSpPr>
        <p:spPr>
          <a:xfrm>
            <a:off x="508000" y="825500"/>
            <a:ext cx="8382000" cy="1587500"/>
          </a:xfrm>
          <a:prstGeom prst="rect">
            <a:avLst/>
          </a:prstGeom>
          <a:solidFill>
            <a:scrgbClr r="0" g="0" b="0">
              <a:alpha val="0"/>
            </a:scrgbClr>
          </a:solidFill>
        </p:spPr>
        <p:txBody>
          <a:bodyPr vert="horz" wrap="square" lIns="91440" tIns="45720" rIns="91440" bIns="45720" rtlCol="0" anchor="t">
            <a:normAutofit/>
          </a:bodyPr>
          <a:lstStyle/>
          <a:p>
            <a:pPr>
              <a:spcBef>
                <a:spcPct val="0"/>
              </a:spcBef>
            </a:pPr>
            <a:r>
              <a:rPr lang="en-US" sz="3000" dirty="0" smtClean="0">
                <a:solidFill>
                  <a:schemeClr val="tx1"/>
                </a:solidFill>
                <a:latin typeface="+mj-lt"/>
                <a:ea typeface="+mj-ea"/>
                <a:cs typeface="+mj-cs"/>
              </a:rPr>
              <a:t>Do </a:t>
            </a:r>
            <a:r>
              <a:rPr lang="en-US" sz="3000" dirty="0">
                <a:solidFill>
                  <a:schemeClr val="tx1"/>
                </a:solidFill>
                <a:latin typeface="+mj-lt"/>
                <a:ea typeface="+mj-ea"/>
                <a:cs typeface="+mj-cs"/>
              </a:rPr>
              <a:t>you still move forward with the building even if the costs to maintain it are expected to skyrocket over the coming decades?</a:t>
            </a:r>
          </a:p>
          <a:p>
            <a:pPr>
              <a:spcBef>
                <a:spcPct val="0"/>
              </a:spcBef>
            </a:pPr>
            <a:endParaRPr lang="en-US" sz="3000" dirty="0">
              <a:solidFill>
                <a:schemeClr val="tx1"/>
              </a:solidFill>
              <a:latin typeface="+mj-lt"/>
              <a:ea typeface="+mj-ea"/>
              <a:cs typeface="+mj-cs"/>
            </a:endParaRPr>
          </a:p>
        </p:txBody>
      </p:sp>
      <p:sp>
        <p:nvSpPr>
          <p:cNvPr id="7" name="AShape"/>
          <p:cNvSpPr/>
          <p:nvPr/>
        </p:nvSpPr>
        <p:spPr>
          <a:xfrm>
            <a:off x="889000" y="2540000"/>
            <a:ext cx="8001000" cy="711200"/>
          </a:xfrm>
          <a:prstGeom prst="rect">
            <a:avLst/>
          </a:prstGeom>
        </p:spPr>
        <p:txBody>
          <a:bodyPr vert="horz" lIns="91440" tIns="45720" rIns="91440" bIns="45720" rtlCol="0">
            <a:normAutofit/>
          </a:bodyPr>
          <a:lstStyle/>
          <a:p>
            <a:pPr>
              <a:spcBef>
                <a:spcPct val="20000"/>
              </a:spcBef>
            </a:pPr>
            <a:r>
              <a:rPr lang="en-US" sz="2200">
                <a:solidFill>
                  <a:schemeClr val="tx1"/>
                </a:solidFill>
              </a:rPr>
              <a:t>A.) Yes</a:t>
            </a:r>
          </a:p>
        </p:txBody>
      </p:sp>
      <p:sp>
        <p:nvSpPr>
          <p:cNvPr id="8" name="BShape"/>
          <p:cNvSpPr/>
          <p:nvPr/>
        </p:nvSpPr>
        <p:spPr>
          <a:xfrm>
            <a:off x="889000" y="3302000"/>
            <a:ext cx="8001000" cy="711200"/>
          </a:xfrm>
          <a:prstGeom prst="rect">
            <a:avLst/>
          </a:prstGeom>
        </p:spPr>
        <p:txBody>
          <a:bodyPr vert="horz" lIns="91440" tIns="45720" rIns="91440" bIns="45720" rtlCol="0">
            <a:normAutofit/>
          </a:bodyPr>
          <a:lstStyle/>
          <a:p>
            <a:pPr>
              <a:spcBef>
                <a:spcPct val="20000"/>
              </a:spcBef>
            </a:pPr>
            <a:r>
              <a:rPr lang="en-US" sz="2200">
                <a:solidFill>
                  <a:schemeClr val="tx1"/>
                </a:solidFill>
              </a:rPr>
              <a:t>B.) No</a:t>
            </a:r>
          </a:p>
        </p:txBody>
      </p:sp>
      <p:sp>
        <p:nvSpPr>
          <p:cNvPr id="9" name="CShape" hidden="1"/>
          <p:cNvSpPr/>
          <p:nvPr/>
        </p:nvSpPr>
        <p:spPr>
          <a:xfrm>
            <a:off x="889000" y="4064000"/>
            <a:ext cx="8001000" cy="711200"/>
          </a:xfrm>
          <a:prstGeom prst="rect">
            <a:avLst/>
          </a:prstGeom>
        </p:spPr>
        <p:txBody>
          <a:bodyPr vert="horz" lIns="91440" tIns="45720" rIns="91440" bIns="45720" rtlCol="0">
            <a:normAutofit/>
          </a:bodyPr>
          <a:lstStyle/>
          <a:p>
            <a:pPr>
              <a:spcBef>
                <a:spcPct val="20000"/>
              </a:spcBef>
            </a:pPr>
            <a:r>
              <a:rPr lang="en-US" sz="2200">
                <a:solidFill>
                  <a:schemeClr val="tx1"/>
                </a:solidFill>
              </a:rPr>
              <a:t>C.) </a:t>
            </a:r>
          </a:p>
        </p:txBody>
      </p:sp>
      <p:sp>
        <p:nvSpPr>
          <p:cNvPr id="10" name="DShape" hidden="1"/>
          <p:cNvSpPr/>
          <p:nvPr/>
        </p:nvSpPr>
        <p:spPr>
          <a:xfrm>
            <a:off x="889000" y="4826000"/>
            <a:ext cx="8001000" cy="711200"/>
          </a:xfrm>
          <a:prstGeom prst="rect">
            <a:avLst/>
          </a:prstGeom>
        </p:spPr>
        <p:txBody>
          <a:bodyPr vert="horz" lIns="91440" tIns="45720" rIns="91440" bIns="45720" rtlCol="0">
            <a:normAutofit/>
          </a:bodyPr>
          <a:lstStyle/>
          <a:p>
            <a:pPr>
              <a:spcBef>
                <a:spcPct val="20000"/>
              </a:spcBef>
            </a:pPr>
            <a:r>
              <a:rPr lang="en-US" sz="2200">
                <a:solidFill>
                  <a:schemeClr val="tx1"/>
                </a:solidFill>
              </a:rPr>
              <a:t>D.) </a:t>
            </a:r>
          </a:p>
        </p:txBody>
      </p:sp>
      <p:sp>
        <p:nvSpPr>
          <p:cNvPr id="11" name="EShape" hidden="1"/>
          <p:cNvSpPr/>
          <p:nvPr/>
        </p:nvSpPr>
        <p:spPr>
          <a:xfrm>
            <a:off x="889000" y="5588000"/>
            <a:ext cx="8001000" cy="711200"/>
          </a:xfrm>
          <a:prstGeom prst="rect">
            <a:avLst/>
          </a:prstGeom>
        </p:spPr>
        <p:txBody>
          <a:bodyPr vert="horz" lIns="91440" tIns="45720" rIns="91440" bIns="45720" rtlCol="0">
            <a:normAutofit/>
          </a:bodyPr>
          <a:lstStyle/>
          <a:p>
            <a:pPr>
              <a:spcBef>
                <a:spcPct val="20000"/>
              </a:spcBef>
            </a:pPr>
            <a:r>
              <a:rPr lang="en-US" sz="2200">
                <a:solidFill>
                  <a:schemeClr val="tx1"/>
                </a:solidFill>
              </a:rPr>
              <a:t>E.) </a:t>
            </a:r>
          </a:p>
        </p:txBody>
      </p:sp>
      <p:sp>
        <p:nvSpPr>
          <p:cNvPr id="12" name="StandShape" hidden="1"/>
          <p:cNvSpPr/>
          <p:nvPr/>
        </p:nvSpPr>
        <p:spPr>
          <a:xfrm>
            <a:off x="444500" y="254000"/>
            <a:ext cx="8255000" cy="2857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med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core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F</a:t>
            </a:r>
            <a:endParaRPr lang="en-US"/>
          </a:p>
        </p:txBody>
      </p:sp>
      <p:sp>
        <p:nvSpPr>
          <p:cNvPr id="15" name="Cap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8859571"/>
      </p:ext>
    </p:extLst>
  </p:cSld>
  <p:clrMapOvr>
    <a:masterClrMapping/>
  </p:clrMapOvr>
  <p:timing>
    <p:tnLst>
      <p:par>
        <p:cTn id="1" dur="indefinite" restart="never" nodeType="tmRoot"/>
      </p:par>
    </p:tnLst>
  </p:timing>
</p:sld>
</file>

<file path=ppt/theme/theme1.xml><?xml version="1.0" encoding="utf-8"?>
<a:theme xmlns:a="http://schemas.openxmlformats.org/drawingml/2006/main" name="iRespondQuestio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9071</TotalTime>
  <Words>426</Words>
  <Application>Microsoft Office PowerPoint</Application>
  <PresentationFormat>On-screen Show (4:3)</PresentationFormat>
  <Paragraphs>92</Paragraphs>
  <Slides>12</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12</vt:i4>
      </vt:variant>
    </vt:vector>
  </HeadingPairs>
  <TitlesOfParts>
    <vt:vector size="19" baseType="lpstr">
      <vt:lpstr>Arial</vt:lpstr>
      <vt:lpstr>Calibri</vt:lpstr>
      <vt:lpstr>Franklin Gothic Book</vt:lpstr>
      <vt:lpstr>Wingdings 2</vt:lpstr>
      <vt:lpstr>iRespondQuestionMaster</vt:lpstr>
      <vt:lpstr>iRespondGraphMaster</vt:lpstr>
      <vt:lpstr>Technic</vt:lpstr>
      <vt:lpstr>Mitigation OR Adaptation: You Decide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Lilek</dc:creator>
  <cp:lastModifiedBy>Joseph Lilek</cp:lastModifiedBy>
  <cp:revision>15</cp:revision>
  <dcterms:created xsi:type="dcterms:W3CDTF">2015-06-16T15:22:43Z</dcterms:created>
  <dcterms:modified xsi:type="dcterms:W3CDTF">2015-07-22T15:51:07Z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oReflect">
    <vt:bool>true</vt:bool>
  </property>
  <property fmtid="{D5CDD505-2E9C-101B-9397-08002B2CF9AE}" pid="3" name="KeepGraph">
    <vt:bool>false</vt:bool>
  </property>
  <property fmtid="{D5CDD505-2E9C-101B-9397-08002B2CF9AE}" pid="4" name="ShowPercent">
    <vt:bool>true</vt:bool>
  </property>
  <property fmtid="{D5CDD505-2E9C-101B-9397-08002B2CF9AE}" pid="5" name="AdvGraph">
    <vt:bool>false</vt:bool>
  </property>
</Properties>
</file>