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5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4/15/15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4/15/15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4/15/15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4/15/15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4/15/15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4/15/15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www.flickr.com/photos/kingbob86/5341730273/" TargetMode="External"/><Relationship Id="rId5" Type="http://schemas.openxmlformats.org/officeDocument/2006/relationships/hyperlink" Target="http://en.wikipedia.org/wiki/File:Riverina_Sheep_(during_drought).jpg" TargetMode="External"/><Relationship Id="rId6"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4" y="191707"/>
            <a:ext cx="8042276" cy="1256191"/>
          </a:xfrm>
        </p:spPr>
        <p:txBody>
          <a:bodyPr/>
          <a:lstStyle/>
          <a:p>
            <a:r>
              <a:rPr lang="en-US" sz="2000" dirty="0" smtClean="0"/>
              <a:t>El Ni</a:t>
            </a:r>
            <a:r>
              <a:rPr lang="en-US" sz="2000" dirty="0"/>
              <a:t>ñ</a:t>
            </a:r>
            <a:r>
              <a:rPr lang="en-US" sz="2000" dirty="0" smtClean="0"/>
              <a:t>o &amp; La Niña related changes in climate and weather have many impacts on the landscape and the economy. For instance, droughts and floods can make farming very </a:t>
            </a:r>
            <a:r>
              <a:rPr lang="en-US" sz="2000" dirty="0" smtClean="0"/>
              <a:t>difficult. This can lead to food shortages and increased prices.</a:t>
            </a:r>
            <a:endParaRPr lang="en-US" sz="2000" dirty="0"/>
          </a:p>
        </p:txBody>
      </p:sp>
      <p:pic>
        <p:nvPicPr>
          <p:cNvPr id="7" name="Content Placeholder 6"/>
          <p:cNvPicPr>
            <a:picLocks noGrp="1" noChangeAspect="1"/>
          </p:cNvPicPr>
          <p:nvPr>
            <p:ph sz="half" idx="2"/>
          </p:nvPr>
        </p:nvPicPr>
        <p:blipFill>
          <a:blip r:embed="rId2"/>
          <a:srcRect l="9950" r="9950"/>
          <a:stretch>
            <a:fillRect/>
          </a:stretch>
        </p:blipFill>
        <p:spPr>
          <a:prstGeom prst="rect">
            <a:avLst/>
          </a:prstGeom>
        </p:spPr>
      </p:pic>
      <p:pic>
        <p:nvPicPr>
          <p:cNvPr id="14" name="Content Placeholder 13" descr="5341730273_af4af95a2a_b.jpg"/>
          <p:cNvPicPr>
            <a:picLocks noGrp="1" noChangeAspect="1"/>
          </p:cNvPicPr>
          <p:nvPr>
            <p:ph sz="quarter" idx="4"/>
          </p:nvPr>
        </p:nvPicPr>
        <p:blipFill>
          <a:blip r:embed="rId3">
            <a:extLst>
              <a:ext uri="{28A0092B-C50C-407E-A947-70E740481C1C}">
                <a14:useLocalDpi xmlns:a14="http://schemas.microsoft.com/office/drawing/2010/main" val="0"/>
              </a:ext>
            </a:extLst>
          </a:blip>
          <a:srcRect l="15891" r="15891"/>
          <a:stretch>
            <a:fillRect/>
          </a:stretch>
        </p:blipFill>
        <p:spPr/>
      </p:pic>
      <p:sp>
        <p:nvSpPr>
          <p:cNvPr id="11" name="Rectangle 10"/>
          <p:cNvSpPr/>
          <p:nvPr/>
        </p:nvSpPr>
        <p:spPr>
          <a:xfrm>
            <a:off x="4789153" y="5918768"/>
            <a:ext cx="3365024" cy="569387"/>
          </a:xfrm>
          <a:prstGeom prst="rect">
            <a:avLst/>
          </a:prstGeom>
        </p:spPr>
        <p:txBody>
          <a:bodyPr wrap="none">
            <a:spAutoFit/>
          </a:bodyPr>
          <a:lstStyle/>
          <a:p>
            <a:r>
              <a:rPr lang="en-US" sz="1000" dirty="0" smtClean="0"/>
              <a:t>Image source: Timothy Swanson</a:t>
            </a:r>
          </a:p>
          <a:p>
            <a:r>
              <a:rPr lang="en-US" sz="900" dirty="0">
                <a:hlinkClick r:id="rId4"/>
              </a:rPr>
              <a:t>https://</a:t>
            </a:r>
            <a:r>
              <a:rPr lang="en-US" sz="900" dirty="0" err="1">
                <a:hlinkClick r:id="rId4"/>
              </a:rPr>
              <a:t>www.flickr.com</a:t>
            </a:r>
            <a:r>
              <a:rPr lang="en-US" sz="900" dirty="0">
                <a:hlinkClick r:id="rId4"/>
              </a:rPr>
              <a:t>/photos/kingbob86/5341730273/</a:t>
            </a:r>
            <a:endParaRPr lang="en-US" sz="900" dirty="0" smtClean="0"/>
          </a:p>
          <a:p>
            <a:endParaRPr lang="en-US" sz="1200" dirty="0" smtClean="0"/>
          </a:p>
        </p:txBody>
      </p:sp>
      <p:sp>
        <p:nvSpPr>
          <p:cNvPr id="12" name="Rectangle 11"/>
          <p:cNvSpPr/>
          <p:nvPr/>
        </p:nvSpPr>
        <p:spPr>
          <a:xfrm>
            <a:off x="324789" y="5920336"/>
            <a:ext cx="4464364" cy="384721"/>
          </a:xfrm>
          <a:prstGeom prst="rect">
            <a:avLst/>
          </a:prstGeom>
        </p:spPr>
        <p:txBody>
          <a:bodyPr wrap="none">
            <a:spAutoFit/>
          </a:bodyPr>
          <a:lstStyle/>
          <a:p>
            <a:r>
              <a:rPr lang="en-US" sz="1000" dirty="0" smtClean="0"/>
              <a:t>Image source: Wikipedia, Virtual Steve</a:t>
            </a:r>
          </a:p>
          <a:p>
            <a:r>
              <a:rPr lang="en-US" sz="900" dirty="0">
                <a:solidFill>
                  <a:srgbClr val="0000FF"/>
                </a:solidFill>
                <a:hlinkClick r:id="rId5"/>
              </a:rPr>
              <a:t>http://</a:t>
            </a:r>
            <a:r>
              <a:rPr lang="en-US" sz="900" dirty="0" err="1">
                <a:solidFill>
                  <a:srgbClr val="0000FF"/>
                </a:solidFill>
                <a:hlinkClick r:id="rId5"/>
              </a:rPr>
              <a:t>en.wikipedia.org</a:t>
            </a:r>
            <a:r>
              <a:rPr lang="en-US" sz="900" dirty="0">
                <a:solidFill>
                  <a:srgbClr val="0000FF"/>
                </a:solidFill>
                <a:hlinkClick r:id="rId5"/>
              </a:rPr>
              <a:t>/wiki/File:Riverina_Sheep_%28during_drought%29.jpg</a:t>
            </a:r>
            <a:endParaRPr lang="en-US" sz="900" dirty="0">
              <a:solidFill>
                <a:srgbClr val="0000FF"/>
              </a:solidFill>
            </a:endParaRPr>
          </a:p>
        </p:txBody>
      </p:sp>
      <p:pic>
        <p:nvPicPr>
          <p:cNvPr id="8" name="Picture 12" descr="CSDMS_high_res.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45328" y="6343356"/>
            <a:ext cx="2038341" cy="47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70899" y="1750855"/>
            <a:ext cx="3869653" cy="338554"/>
          </a:xfrm>
          <a:prstGeom prst="rect">
            <a:avLst/>
          </a:prstGeom>
          <a:noFill/>
        </p:spPr>
        <p:txBody>
          <a:bodyPr wrap="square" rtlCol="0">
            <a:spAutoFit/>
          </a:bodyPr>
          <a:lstStyle/>
          <a:p>
            <a:r>
              <a:rPr lang="en-US" sz="1600" dirty="0" err="1" smtClean="0">
                <a:solidFill>
                  <a:schemeClr val="accent1"/>
                </a:solidFill>
              </a:rPr>
              <a:t>Riverina</a:t>
            </a:r>
            <a:r>
              <a:rPr lang="en-US" sz="1600" dirty="0" smtClean="0">
                <a:solidFill>
                  <a:schemeClr val="accent1"/>
                </a:solidFill>
              </a:rPr>
              <a:t>, Australia drought in 2007</a:t>
            </a:r>
            <a:endParaRPr lang="en-US" sz="1600" dirty="0">
              <a:solidFill>
                <a:schemeClr val="accent1"/>
              </a:solidFill>
            </a:endParaRPr>
          </a:p>
        </p:txBody>
      </p:sp>
      <p:sp>
        <p:nvSpPr>
          <p:cNvPr id="16" name="TextBox 15"/>
          <p:cNvSpPr txBox="1"/>
          <p:nvPr/>
        </p:nvSpPr>
        <p:spPr>
          <a:xfrm>
            <a:off x="4751070" y="1517754"/>
            <a:ext cx="3680952" cy="584776"/>
          </a:xfrm>
          <a:prstGeom prst="rect">
            <a:avLst/>
          </a:prstGeom>
          <a:noFill/>
        </p:spPr>
        <p:txBody>
          <a:bodyPr wrap="square" rtlCol="0">
            <a:spAutoFit/>
          </a:bodyPr>
          <a:lstStyle/>
          <a:p>
            <a:r>
              <a:rPr lang="en-US" sz="1600" dirty="0" smtClean="0">
                <a:solidFill>
                  <a:schemeClr val="accent1"/>
                </a:solidFill>
              </a:rPr>
              <a:t>Queensland, Australia flooding during La Niña in 2011</a:t>
            </a:r>
            <a:endParaRPr lang="en-US" sz="1600" dirty="0">
              <a:solidFill>
                <a:schemeClr val="accent1"/>
              </a:solidFill>
            </a:endParaRPr>
          </a:p>
        </p:txBody>
      </p:sp>
    </p:spTree>
    <p:extLst>
      <p:ext uri="{BB962C8B-B14F-4D97-AF65-F5344CB8AC3E}">
        <p14:creationId xmlns:p14="http://schemas.microsoft.com/office/powerpoint/2010/main" val="242556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Daily River Discharge 1988-1989</a:t>
            </a:r>
            <a:endParaRPr lang="en-US" dirty="0"/>
          </a:p>
        </p:txBody>
      </p:sp>
      <p:sp>
        <p:nvSpPr>
          <p:cNvPr id="7" name="Content Placeholder 6"/>
          <p:cNvSpPr>
            <a:spLocks noGrp="1"/>
          </p:cNvSpPr>
          <p:nvPr>
            <p:ph idx="1"/>
          </p:nvPr>
        </p:nvSpPr>
        <p:spPr/>
        <p:txBody>
          <a:bodyPr>
            <a:normAutofit fontScale="85000" lnSpcReduction="20000"/>
          </a:bodyPr>
          <a:lstStyle/>
          <a:p>
            <a:endParaRPr lang="en-US" dirty="0" smtClean="0"/>
          </a:p>
          <a:p>
            <a:r>
              <a:rPr lang="en-US" dirty="0"/>
              <a:t>This animation </a:t>
            </a:r>
            <a:r>
              <a:rPr lang="en-US" dirty="0" smtClean="0"/>
              <a:t>shows </a:t>
            </a:r>
            <a:r>
              <a:rPr lang="en-US" dirty="0"/>
              <a:t>daily river discharge during 1988 &amp; </a:t>
            </a:r>
            <a:r>
              <a:rPr lang="en-US" dirty="0" smtClean="0"/>
              <a:t>1989</a:t>
            </a:r>
          </a:p>
          <a:p>
            <a:r>
              <a:rPr lang="en-US" dirty="0" smtClean="0"/>
              <a:t>El Ni</a:t>
            </a:r>
            <a:r>
              <a:rPr lang="en-US" dirty="0"/>
              <a:t>ñ</a:t>
            </a:r>
            <a:r>
              <a:rPr lang="en-US" dirty="0" smtClean="0"/>
              <a:t>o occurred during the first six months of 1988</a:t>
            </a:r>
          </a:p>
          <a:p>
            <a:r>
              <a:rPr lang="en-US" dirty="0" smtClean="0"/>
              <a:t>La Ni</a:t>
            </a:r>
            <a:r>
              <a:rPr lang="en-US" dirty="0"/>
              <a:t>ñ</a:t>
            </a:r>
            <a:r>
              <a:rPr lang="en-US" dirty="0" smtClean="0"/>
              <a:t>a was strong from </a:t>
            </a:r>
            <a:r>
              <a:rPr lang="en-US" dirty="0"/>
              <a:t>J</a:t>
            </a:r>
            <a:r>
              <a:rPr lang="en-US" dirty="0" smtClean="0"/>
              <a:t>anuary-November 1989</a:t>
            </a:r>
          </a:p>
          <a:p>
            <a:r>
              <a:rPr lang="en-US" dirty="0" smtClean="0"/>
              <a:t>River discharge is dependent on the day-to-day weather</a:t>
            </a:r>
          </a:p>
          <a:p>
            <a:r>
              <a:rPr lang="en-US" dirty="0" smtClean="0"/>
              <a:t>Not all </a:t>
            </a:r>
            <a:r>
              <a:rPr lang="en-US" dirty="0"/>
              <a:t>of the typical El Niño &amp; La Niña trends </a:t>
            </a:r>
            <a:r>
              <a:rPr lang="en-US" dirty="0" smtClean="0"/>
              <a:t>appear in this dataset because it only represents a short period of time</a:t>
            </a:r>
          </a:p>
          <a:p>
            <a:r>
              <a:rPr lang="en-US" dirty="0"/>
              <a:t>Typical El Niño &amp; La Niña climate patterns were determined by averaging many years of weather data </a:t>
            </a:r>
          </a:p>
          <a:p>
            <a:endParaRPr lang="en-US" dirty="0" smtClean="0"/>
          </a:p>
        </p:txBody>
      </p:sp>
      <p:pic>
        <p:nvPicPr>
          <p:cNvPr id="4" name="Picture 12" descr="CSDMS_high_res.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5328" y="6343356"/>
            <a:ext cx="2038341" cy="47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042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20235"/>
            <a:ext cx="8042276" cy="1690277"/>
          </a:xfrm>
        </p:spPr>
        <p:txBody>
          <a:bodyPr/>
          <a:lstStyle/>
          <a:p>
            <a:pPr algn="l"/>
            <a:r>
              <a:rPr lang="en-US" sz="1800" dirty="0"/>
              <a:t>The ocean’s surface temperature impacts precipitation, which affects the amount of water that flows down rivers and into ocean. This is called river discharge. </a:t>
            </a:r>
            <a:br>
              <a:rPr lang="en-US" sz="1800" dirty="0"/>
            </a:br>
            <a:r>
              <a:rPr lang="en-US" sz="1800" dirty="0" smtClean="0"/>
              <a:t/>
            </a:r>
            <a:br>
              <a:rPr lang="en-US" sz="1800" dirty="0" smtClean="0"/>
            </a:br>
            <a:r>
              <a:rPr lang="en-US" sz="1800" dirty="0" smtClean="0"/>
              <a:t>The diagram below explains how river discharge is calculated. It is commonly measured in cubic meters per second.</a:t>
            </a:r>
            <a:br>
              <a:rPr lang="en-US" sz="1800" dirty="0" smtClean="0"/>
            </a:br>
            <a:endParaRPr lang="en-US" sz="1800" dirty="0"/>
          </a:p>
        </p:txBody>
      </p:sp>
      <p:pic>
        <p:nvPicPr>
          <p:cNvPr id="3" name="Picture 2" descr="Screen Shot 2015-02-25 at 11.18.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313" y="2050239"/>
            <a:ext cx="6253823" cy="4110905"/>
          </a:xfrm>
          <a:prstGeom prst="rect">
            <a:avLst/>
          </a:prstGeom>
        </p:spPr>
      </p:pic>
      <p:sp>
        <p:nvSpPr>
          <p:cNvPr id="4" name="TextBox 3"/>
          <p:cNvSpPr txBox="1"/>
          <p:nvPr/>
        </p:nvSpPr>
        <p:spPr>
          <a:xfrm>
            <a:off x="1612958" y="6186989"/>
            <a:ext cx="6004178" cy="307777"/>
          </a:xfrm>
          <a:prstGeom prst="rect">
            <a:avLst/>
          </a:prstGeom>
          <a:noFill/>
        </p:spPr>
        <p:txBody>
          <a:bodyPr wrap="square" rtlCol="0">
            <a:spAutoFit/>
          </a:bodyPr>
          <a:lstStyle/>
          <a:p>
            <a:r>
              <a:rPr lang="en-US" sz="1400" dirty="0" smtClean="0"/>
              <a:t>Image source: Department of the Interior, U.S. Geological Survey </a:t>
            </a:r>
            <a:endParaRPr lang="en-US" sz="1400" dirty="0"/>
          </a:p>
        </p:txBody>
      </p:sp>
    </p:spTree>
    <p:extLst>
      <p:ext uri="{BB962C8B-B14F-4D97-AF65-F5344CB8AC3E}">
        <p14:creationId xmlns:p14="http://schemas.microsoft.com/office/powerpoint/2010/main" val="8536872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ustom 1">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1D3CB5"/>
      </a:hlink>
      <a:folHlink>
        <a:srgbClr val="344FAE"/>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27689</TotalTime>
  <Words>224</Words>
  <Application>Microsoft Macintosh PowerPoint</Application>
  <PresentationFormat>On-screen Show (4:3)</PresentationFormat>
  <Paragraphs>17</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Breeze</vt:lpstr>
      <vt:lpstr>El Niño &amp; La Niña related changes in climate and weather have many impacts on the landscape and the economy. For instance, droughts and floods can make farming very difficult. This can lead to food shortages and increased prices.</vt:lpstr>
      <vt:lpstr>Daily River Discharge 1988-1989</vt:lpstr>
      <vt:lpstr>The ocean’s surface temperature impacts precipitation, which affects the amount of water that flows down rivers and into ocean. This is called river discharge.   The diagram below explains how river discharge is calculated. It is commonly measured in cubic meters per second. </vt:lpstr>
    </vt:vector>
  </TitlesOfParts>
  <Company>CSDMS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Niño</dc:title>
  <dc:creator>Lauren Borkowski</dc:creator>
  <cp:lastModifiedBy>Lauren Borkowski</cp:lastModifiedBy>
  <cp:revision>81</cp:revision>
  <dcterms:created xsi:type="dcterms:W3CDTF">2015-02-06T22:44:46Z</dcterms:created>
  <dcterms:modified xsi:type="dcterms:W3CDTF">2015-04-15T17:44:12Z</dcterms:modified>
</cp:coreProperties>
</file>