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
  </p:notesMasterIdLst>
  <p:sldIdLst>
    <p:sldId id="256" r:id="rId2"/>
    <p:sldId id="267" r:id="rId3"/>
    <p:sldId id="264" r:id="rId4"/>
    <p:sldId id="266" r:id="rId5"/>
    <p:sldId id="259" r:id="rId6"/>
    <p:sldId id="261" r:id="rId7"/>
    <p:sldId id="262" r:id="rId8"/>
    <p:sldId id="263" r:id="rId9"/>
  </p:sldIdLst>
  <p:sldSz cx="9144000" cy="5143500" type="screen16x9"/>
  <p:notesSz cx="6858000" cy="9144000"/>
  <p:embeddedFontLst>
    <p:embeddedFont>
      <p:font typeface="Architects Daughter" panose="020B0604020202020204" charset="0"/>
      <p:regular r:id="rId11"/>
    </p:embeddedFont>
    <p:embeddedFont>
      <p:font typeface="Open Sans" panose="020B0606030504020204" pitchFamily="34" charset="0"/>
      <p:regular r:id="rId12"/>
      <p:bold r:id="rId13"/>
      <p:italic r:id="rId14"/>
      <p:boldItalic r:id="rId15"/>
    </p:embeddedFont>
    <p:embeddedFont>
      <p:font typeface="Roboto" panose="02000000000000000000" pitchFamily="2"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D3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413" autoAdjust="0"/>
  </p:normalViewPr>
  <p:slideViewPr>
    <p:cSldViewPr snapToGrid="0">
      <p:cViewPr varScale="1">
        <p:scale>
          <a:sx n="136" d="100"/>
          <a:sy n="136" d="100"/>
        </p:scale>
        <p:origin x="840" y="3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Q1</a:t>
            </a:r>
            <a:r>
              <a:rPr lang="en-US" sz="1100" dirty="0">
                <a:solidFill>
                  <a:srgbClr val="A61C00"/>
                </a:solidFill>
                <a:highlight>
                  <a:srgbClr val="FFFFFF"/>
                </a:highlight>
              </a:rPr>
              <a:t> </a:t>
            </a:r>
            <a:r>
              <a:rPr lang="en-US" sz="1100" dirty="0">
                <a:solidFill>
                  <a:schemeClr val="dk1"/>
                </a:solidFill>
                <a:highlight>
                  <a:srgbClr val="FFFFFF"/>
                </a:highlight>
              </a:rPr>
              <a:t>– “What is going on in this image?”; after an observation is made, paraphrase and maybe follow up with Q2.</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Q2 </a:t>
            </a:r>
            <a:r>
              <a:rPr lang="en-US" sz="1100" dirty="0">
                <a:solidFill>
                  <a:schemeClr val="dk1"/>
                </a:solidFill>
                <a:highlight>
                  <a:srgbClr val="FFFFFF"/>
                </a:highlight>
              </a:rPr>
              <a:t>– “What do you see that makes you say that?; paraphrase again and to obtain the next observation use Q3.</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Q3</a:t>
            </a:r>
            <a:r>
              <a:rPr lang="en-US" sz="1100" dirty="0">
                <a:solidFill>
                  <a:schemeClr val="dk1"/>
                </a:solidFill>
                <a:highlight>
                  <a:srgbClr val="FFFFFF"/>
                </a:highlight>
              </a:rPr>
              <a:t> – “What more can we find?”; this is an opening for another student to share an observation.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0" dirty="0">
                <a:solidFill>
                  <a:srgbClr val="1F252E"/>
                </a:solidFill>
                <a:effectLst/>
                <a:latin typeface="Roboto" panose="02000000000000000000" pitchFamily="2" charset="0"/>
              </a:rPr>
              <a:t>Photo Credit: German Portillo</a:t>
            </a:r>
            <a:endParaRPr lang="en-US" sz="1100" b="1" dirty="0">
              <a:solidFill>
                <a:schemeClr val="dk1"/>
              </a:solidFill>
              <a:highlight>
                <a:srgbClr val="FFFFFF"/>
              </a:highlight>
            </a:endParaRPr>
          </a:p>
          <a:p>
            <a:pPr marL="158750" indent="0" algn="l">
              <a:buNone/>
            </a:pPr>
            <a:br>
              <a:rPr lang="en-US" b="1" i="0" dirty="0">
                <a:solidFill>
                  <a:srgbClr val="1F252E"/>
                </a:solidFill>
                <a:effectLst/>
                <a:latin typeface="Roboto" panose="02000000000000000000" pitchFamily="2" charset="0"/>
              </a:rPr>
            </a:br>
            <a:endParaRPr lang="en-US" dirty="0"/>
          </a:p>
        </p:txBody>
      </p:sp>
    </p:spTree>
    <p:extLst>
      <p:ext uri="{BB962C8B-B14F-4D97-AF65-F5344CB8AC3E}">
        <p14:creationId xmlns:p14="http://schemas.microsoft.com/office/powerpoint/2010/main" val="427694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Q1</a:t>
            </a:r>
            <a:r>
              <a:rPr lang="en-US" sz="1100" dirty="0">
                <a:solidFill>
                  <a:srgbClr val="A61C00"/>
                </a:solidFill>
                <a:highlight>
                  <a:srgbClr val="FFFFFF"/>
                </a:highlight>
              </a:rPr>
              <a:t> </a:t>
            </a:r>
            <a:r>
              <a:rPr lang="en-US" sz="1100" dirty="0">
                <a:solidFill>
                  <a:schemeClr val="dk1"/>
                </a:solidFill>
                <a:highlight>
                  <a:srgbClr val="FFFFFF"/>
                </a:highlight>
              </a:rPr>
              <a:t>– “What is going on in this image?”; after an observation is made, paraphrase and maybe follow up with Q2.</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Q2 </a:t>
            </a:r>
            <a:r>
              <a:rPr lang="en-US" sz="1100" dirty="0">
                <a:solidFill>
                  <a:schemeClr val="dk1"/>
                </a:solidFill>
                <a:highlight>
                  <a:srgbClr val="FFFFFF"/>
                </a:highlight>
              </a:rPr>
              <a:t>– “What do you see that makes you say that?; paraphrase again and to obtain the next observation use Q3.</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Q3</a:t>
            </a:r>
            <a:r>
              <a:rPr lang="en-US" sz="1100" dirty="0">
                <a:solidFill>
                  <a:schemeClr val="dk1"/>
                </a:solidFill>
                <a:highlight>
                  <a:srgbClr val="FFFFFF"/>
                </a:highlight>
              </a:rPr>
              <a:t> – “What more can we find?”; this is an opening for another student to share an observation.</a:t>
            </a:r>
          </a:p>
          <a:p>
            <a:pPr marL="158750" indent="0">
              <a:buNone/>
            </a:pPr>
            <a:endParaRPr lang="en-US" dirty="0"/>
          </a:p>
        </p:txBody>
      </p:sp>
    </p:spTree>
    <p:extLst>
      <p:ext uri="{BB962C8B-B14F-4D97-AF65-F5344CB8AC3E}">
        <p14:creationId xmlns:p14="http://schemas.microsoft.com/office/powerpoint/2010/main" val="317183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Q1</a:t>
            </a:r>
            <a:r>
              <a:rPr lang="en-US" sz="1100" dirty="0">
                <a:solidFill>
                  <a:srgbClr val="A61C00"/>
                </a:solidFill>
                <a:highlight>
                  <a:srgbClr val="FFFFFF"/>
                </a:highlight>
              </a:rPr>
              <a:t> </a:t>
            </a:r>
            <a:r>
              <a:rPr lang="en-US" sz="1100" dirty="0">
                <a:solidFill>
                  <a:schemeClr val="dk1"/>
                </a:solidFill>
                <a:highlight>
                  <a:srgbClr val="FFFFFF"/>
                </a:highlight>
              </a:rPr>
              <a:t>– “What is going on in this image?”; after an observation is made, paraphrase and maybe follow up with Q2.</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Q2 </a:t>
            </a:r>
            <a:r>
              <a:rPr lang="en-US" sz="1100" dirty="0">
                <a:solidFill>
                  <a:schemeClr val="dk1"/>
                </a:solidFill>
                <a:highlight>
                  <a:srgbClr val="FFFFFF"/>
                </a:highlight>
              </a:rPr>
              <a:t>– “What do you see that makes you say that?; paraphrase again and to obtain the next observation use Q3.</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Q3</a:t>
            </a:r>
            <a:r>
              <a:rPr lang="en-US" sz="1100" dirty="0">
                <a:solidFill>
                  <a:schemeClr val="dk1"/>
                </a:solidFill>
                <a:highlight>
                  <a:srgbClr val="FFFFFF"/>
                </a:highlight>
              </a:rPr>
              <a:t> – “What more can we find?”; this is an opening for another student to share an observation.</a:t>
            </a:r>
          </a:p>
          <a:p>
            <a:endParaRPr lang="en-US" dirty="0"/>
          </a:p>
        </p:txBody>
      </p:sp>
    </p:spTree>
    <p:extLst>
      <p:ext uri="{BB962C8B-B14F-4D97-AF65-F5344CB8AC3E}">
        <p14:creationId xmlns:p14="http://schemas.microsoft.com/office/powerpoint/2010/main" val="2088884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8fab94222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8fab94222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7155fb33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f7155fb33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f7155fb33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f7155fb33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f7155fb33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f7155fb33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sos.noaa.gov/catalog/datasets/age-of-the-seafloor/"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noaa.gov/education/resource-collections/ocean-coasts/ocean-floor-feature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51900" y="-324225"/>
            <a:ext cx="8440200" cy="1233000"/>
          </a:xfrm>
          <a:prstGeom prst="rect">
            <a:avLst/>
          </a:prstGeom>
        </p:spPr>
        <p:txBody>
          <a:bodyPr spcFirstLastPara="1" wrap="square" lIns="91425" tIns="91425" rIns="91425" bIns="91425" anchor="b" anchorCtr="0">
            <a:normAutofit/>
          </a:bodyPr>
          <a:lstStyle/>
          <a:p>
            <a:pPr marL="0" lvl="0" indent="0" algn="ctr" rtl="0">
              <a:lnSpc>
                <a:spcPct val="115000"/>
              </a:lnSpc>
              <a:spcBef>
                <a:spcPts val="1800"/>
              </a:spcBef>
              <a:spcAft>
                <a:spcPts val="600"/>
              </a:spcAft>
              <a:buClr>
                <a:schemeClr val="dk1"/>
              </a:buClr>
              <a:buSzPts val="1100"/>
              <a:buFont typeface="Arial"/>
              <a:buNone/>
            </a:pPr>
            <a:r>
              <a:rPr lang="en" sz="4000" dirty="0"/>
              <a:t>🌎</a:t>
            </a:r>
            <a:r>
              <a:rPr lang="en" sz="4000" dirty="0">
                <a:latin typeface="Architects Daughter"/>
                <a:ea typeface="Architects Daughter"/>
                <a:cs typeface="Architects Daughter"/>
                <a:sym typeface="Architects Daughter"/>
              </a:rPr>
              <a:t> </a:t>
            </a:r>
            <a:r>
              <a:rPr lang="en" sz="2600" dirty="0">
                <a:latin typeface="Architects Daughter"/>
                <a:ea typeface="Architects Daughter"/>
                <a:cs typeface="Architects Daughter"/>
                <a:sym typeface="Architects Daughter"/>
              </a:rPr>
              <a:t>Data Lens: Exploring Earth’s Visual Stories</a:t>
            </a:r>
            <a:endParaRPr sz="6400" dirty="0"/>
          </a:p>
        </p:txBody>
      </p:sp>
      <p:sp>
        <p:nvSpPr>
          <p:cNvPr id="55" name="Google Shape;55;p13"/>
          <p:cNvSpPr txBox="1">
            <a:spLocks noGrp="1"/>
          </p:cNvSpPr>
          <p:nvPr>
            <p:ph type="subTitle" idx="1"/>
          </p:nvPr>
        </p:nvSpPr>
        <p:spPr>
          <a:xfrm>
            <a:off x="271500" y="1035650"/>
            <a:ext cx="8520600" cy="792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US" sz="1800" dirty="0">
                <a:solidFill>
                  <a:schemeClr val="dk1"/>
                </a:solidFill>
                <a:latin typeface="Open Sans"/>
                <a:ea typeface="Open Sans"/>
                <a:cs typeface="Open Sans"/>
                <a:sym typeface="Open Sans"/>
              </a:rPr>
              <a:t>We are going to slow down and take ten minutes or so to just observe and discuss what we discover and notice. There are no right or wrong answers.</a:t>
            </a:r>
          </a:p>
          <a:p>
            <a:pPr marL="0" lvl="0" indent="0" algn="l" rtl="0">
              <a:spcBef>
                <a:spcPts val="2400"/>
              </a:spcBef>
              <a:spcAft>
                <a:spcPts val="0"/>
              </a:spcAft>
              <a:buNone/>
            </a:pPr>
            <a:r>
              <a:rPr lang="en-US" sz="1800" dirty="0">
                <a:solidFill>
                  <a:srgbClr val="282323"/>
                </a:solidFill>
                <a:latin typeface="Open Sans"/>
                <a:ea typeface="Open Sans"/>
                <a:cs typeface="Open Sans"/>
                <a:sym typeface="Open Sans"/>
              </a:rPr>
              <a:t>First: Ground Rules</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Raise your hand to share your ideas with the class.</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All ideas are welcome. </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Be respectful of others’ ideas. It’s okay to disagree.</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Build on each other’s ideas.</a:t>
            </a:r>
          </a:p>
          <a:p>
            <a:pPr marL="95250" lvl="0" indent="0" algn="l" rtl="0">
              <a:spcBef>
                <a:spcPts val="1200"/>
              </a:spcBef>
              <a:spcAft>
                <a:spcPts val="0"/>
              </a:spcAft>
              <a:buClr>
                <a:srgbClr val="282323"/>
              </a:buClr>
              <a:buSzPts val="2100"/>
            </a:pPr>
            <a:endParaRPr lang="en-US" sz="1800" dirty="0">
              <a:solidFill>
                <a:srgbClr val="28232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95250" lvl="0" indent="0" algn="l" rtl="0">
              <a:spcBef>
                <a:spcPts val="1200"/>
              </a:spcBef>
              <a:spcAft>
                <a:spcPts val="0"/>
              </a:spcAft>
              <a:buClr>
                <a:srgbClr val="282323"/>
              </a:buClr>
              <a:buSzPts val="2100"/>
            </a:pPr>
            <a:r>
              <a:rPr lang="en-US" sz="1800" dirty="0">
                <a:solidFill>
                  <a:srgbClr val="282323"/>
                </a:solidFill>
                <a:latin typeface="Open Sans" panose="020B0606030504020204" pitchFamily="34" charset="0"/>
                <a:ea typeface="Open Sans" panose="020B0606030504020204" pitchFamily="34" charset="0"/>
                <a:cs typeface="Open Sans" panose="020B0606030504020204" pitchFamily="34" charset="0"/>
                <a:sym typeface="Open Sans"/>
              </a:rPr>
              <a:t>Next: One minute to quietly </a:t>
            </a:r>
            <a:r>
              <a:rPr lang="en-US" sz="1800" dirty="0">
                <a:solidFill>
                  <a:srgbClr val="282323"/>
                </a:solidFill>
                <a:latin typeface="Open Sans"/>
                <a:ea typeface="Open Sans"/>
                <a:cs typeface="Open Sans"/>
                <a:sym typeface="Open Sans"/>
              </a:rPr>
              <a:t>observe…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1086-CEC8-40B5-92A5-35ECA6F6E250}"/>
              </a:ext>
            </a:extLst>
          </p:cNvPr>
          <p:cNvSpPr>
            <a:spLocks noGrp="1"/>
          </p:cNvSpPr>
          <p:nvPr>
            <p:ph type="title"/>
          </p:nvPr>
        </p:nvSpPr>
        <p:spPr>
          <a:xfrm>
            <a:off x="417107" y="119743"/>
            <a:ext cx="8309786" cy="326572"/>
          </a:xfrm>
        </p:spPr>
        <p:txBody>
          <a:bodyPr>
            <a:normAutofit fontScale="90000"/>
          </a:bodyPr>
          <a:lstStyle/>
          <a:p>
            <a:r>
              <a:rPr lang="en-US" dirty="0"/>
              <a:t>What’s going on here?</a:t>
            </a:r>
          </a:p>
        </p:txBody>
      </p:sp>
      <p:pic>
        <p:nvPicPr>
          <p:cNvPr id="5" name="Picture 4">
            <a:extLst>
              <a:ext uri="{FF2B5EF4-FFF2-40B4-BE49-F238E27FC236}">
                <a16:creationId xmlns:a16="http://schemas.microsoft.com/office/drawing/2014/main" id="{2E81CAF3-3721-42FF-94D4-34CC05839724}"/>
              </a:ext>
            </a:extLst>
          </p:cNvPr>
          <p:cNvPicPr>
            <a:picLocks noChangeAspect="1"/>
          </p:cNvPicPr>
          <p:nvPr/>
        </p:nvPicPr>
        <p:blipFill>
          <a:blip r:embed="rId3"/>
          <a:stretch>
            <a:fillRect/>
          </a:stretch>
        </p:blipFill>
        <p:spPr>
          <a:xfrm>
            <a:off x="834214" y="578390"/>
            <a:ext cx="7917712" cy="4445367"/>
          </a:xfrm>
          <a:prstGeom prst="rect">
            <a:avLst/>
          </a:prstGeom>
        </p:spPr>
      </p:pic>
    </p:spTree>
    <p:extLst>
      <p:ext uri="{BB962C8B-B14F-4D97-AF65-F5344CB8AC3E}">
        <p14:creationId xmlns:p14="http://schemas.microsoft.com/office/powerpoint/2010/main" val="350347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23491-6BE7-4864-8F1D-62D87E165A9B}"/>
              </a:ext>
            </a:extLst>
          </p:cNvPr>
          <p:cNvSpPr txBox="1"/>
          <p:nvPr/>
        </p:nvSpPr>
        <p:spPr>
          <a:xfrm>
            <a:off x="1302327" y="109835"/>
            <a:ext cx="6354619" cy="461665"/>
          </a:xfrm>
          <a:prstGeom prst="rect">
            <a:avLst/>
          </a:prstGeom>
          <a:noFill/>
        </p:spPr>
        <p:txBody>
          <a:bodyPr wrap="square" rtlCol="0">
            <a:spAutoFit/>
          </a:bodyPr>
          <a:lstStyle/>
          <a:p>
            <a:pPr algn="ctr"/>
            <a:r>
              <a:rPr lang="en-US" sz="2400" dirty="0"/>
              <a:t>What’s going on here?</a:t>
            </a:r>
          </a:p>
        </p:txBody>
      </p:sp>
      <p:pic>
        <p:nvPicPr>
          <p:cNvPr id="3" name="Picture 2">
            <a:extLst>
              <a:ext uri="{FF2B5EF4-FFF2-40B4-BE49-F238E27FC236}">
                <a16:creationId xmlns:a16="http://schemas.microsoft.com/office/drawing/2014/main" id="{90711C1E-4D2A-4D4C-A5B1-0E6175B912E7}"/>
              </a:ext>
            </a:extLst>
          </p:cNvPr>
          <p:cNvPicPr>
            <a:picLocks noChangeAspect="1"/>
          </p:cNvPicPr>
          <p:nvPr/>
        </p:nvPicPr>
        <p:blipFill>
          <a:blip r:embed="rId3"/>
          <a:stretch>
            <a:fillRect/>
          </a:stretch>
        </p:blipFill>
        <p:spPr>
          <a:xfrm>
            <a:off x="297711" y="668521"/>
            <a:ext cx="8548577" cy="4274289"/>
          </a:xfrm>
          <a:prstGeom prst="rect">
            <a:avLst/>
          </a:prstGeom>
        </p:spPr>
      </p:pic>
    </p:spTree>
    <p:extLst>
      <p:ext uri="{BB962C8B-B14F-4D97-AF65-F5344CB8AC3E}">
        <p14:creationId xmlns:p14="http://schemas.microsoft.com/office/powerpoint/2010/main" val="1240147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23491-6BE7-4864-8F1D-62D87E165A9B}"/>
              </a:ext>
            </a:extLst>
          </p:cNvPr>
          <p:cNvSpPr txBox="1"/>
          <p:nvPr/>
        </p:nvSpPr>
        <p:spPr>
          <a:xfrm>
            <a:off x="1302327" y="109835"/>
            <a:ext cx="6354619" cy="461665"/>
          </a:xfrm>
          <a:prstGeom prst="rect">
            <a:avLst/>
          </a:prstGeom>
          <a:noFill/>
        </p:spPr>
        <p:txBody>
          <a:bodyPr wrap="square" rtlCol="0">
            <a:spAutoFit/>
          </a:bodyPr>
          <a:lstStyle/>
          <a:p>
            <a:pPr algn="ctr"/>
            <a:r>
              <a:rPr lang="en-US" sz="2400" dirty="0"/>
              <a:t>Now, what do you notice?</a:t>
            </a:r>
          </a:p>
        </p:txBody>
      </p:sp>
      <p:pic>
        <p:nvPicPr>
          <p:cNvPr id="7" name="Picture 6">
            <a:extLst>
              <a:ext uri="{FF2B5EF4-FFF2-40B4-BE49-F238E27FC236}">
                <a16:creationId xmlns:a16="http://schemas.microsoft.com/office/drawing/2014/main" id="{99C4AE22-3735-4A00-B659-5468D63D2406}"/>
              </a:ext>
            </a:extLst>
          </p:cNvPr>
          <p:cNvPicPr>
            <a:picLocks noChangeAspect="1"/>
          </p:cNvPicPr>
          <p:nvPr/>
        </p:nvPicPr>
        <p:blipFill>
          <a:blip r:embed="rId3"/>
          <a:stretch>
            <a:fillRect/>
          </a:stretch>
        </p:blipFill>
        <p:spPr>
          <a:xfrm>
            <a:off x="294167" y="650800"/>
            <a:ext cx="8555665" cy="4277833"/>
          </a:xfrm>
          <a:prstGeom prst="rect">
            <a:avLst/>
          </a:prstGeom>
        </p:spPr>
      </p:pic>
    </p:spTree>
    <p:extLst>
      <p:ext uri="{BB962C8B-B14F-4D97-AF65-F5344CB8AC3E}">
        <p14:creationId xmlns:p14="http://schemas.microsoft.com/office/powerpoint/2010/main" val="1118869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p:nvPr/>
        </p:nvSpPr>
        <p:spPr>
          <a:xfrm>
            <a:off x="79374" y="1295613"/>
            <a:ext cx="1918238" cy="4085400"/>
          </a:xfrm>
          <a:prstGeom prst="rect">
            <a:avLst/>
          </a:prstGeom>
          <a:noFill/>
          <a:ln>
            <a:noFill/>
          </a:ln>
        </p:spPr>
        <p:txBody>
          <a:bodyPr spcFirstLastPara="1" wrap="square" lIns="91425" tIns="91425" rIns="91425" bIns="91425" anchor="t" anchorCtr="0">
            <a:noAutofit/>
          </a:bodyPr>
          <a:lstStyle/>
          <a:p>
            <a:pPr marL="342900" indent="-342900">
              <a:spcBef>
                <a:spcPts val="600"/>
              </a:spcBef>
              <a:buClr>
                <a:schemeClr val="dk1"/>
              </a:buClr>
              <a:buSzPts val="1100"/>
              <a:buFont typeface="Arial"/>
              <a:buAutoNum type="arabicParenR"/>
            </a:pPr>
            <a:r>
              <a:rPr lang="en-US" sz="1500" dirty="0">
                <a:solidFill>
                  <a:schemeClr val="dk1"/>
                </a:solidFill>
                <a:latin typeface="Open Sans"/>
                <a:ea typeface="Open Sans"/>
                <a:cs typeface="Open Sans"/>
                <a:sym typeface="Open Sans"/>
              </a:rPr>
              <a:t>What patterns do you notice?</a:t>
            </a:r>
          </a:p>
          <a:p>
            <a:pPr marL="342900" lvl="0" indent="-342900" algn="l" rtl="0">
              <a:spcBef>
                <a:spcPts val="600"/>
              </a:spcBef>
              <a:spcAft>
                <a:spcPts val="0"/>
              </a:spcAft>
              <a:buClr>
                <a:schemeClr val="dk1"/>
              </a:buClr>
              <a:buSzPts val="1100"/>
              <a:buFont typeface="Arial"/>
              <a:buAutoNum type="arabicParenR"/>
            </a:pPr>
            <a:r>
              <a:rPr lang="en-US" sz="1500" dirty="0">
                <a:solidFill>
                  <a:schemeClr val="dk1"/>
                </a:solidFill>
                <a:latin typeface="Open Sans"/>
                <a:ea typeface="Open Sans"/>
                <a:cs typeface="Open Sans"/>
                <a:sym typeface="Open Sans"/>
              </a:rPr>
              <a:t>What was one observation that a classmate made that made you think differently about the map?</a:t>
            </a:r>
          </a:p>
        </p:txBody>
      </p:sp>
      <p:sp>
        <p:nvSpPr>
          <p:cNvPr id="15" name="Google Shape;87;p17">
            <a:extLst>
              <a:ext uri="{FF2B5EF4-FFF2-40B4-BE49-F238E27FC236}">
                <a16:creationId xmlns:a16="http://schemas.microsoft.com/office/drawing/2014/main" id="{F267D1FC-B41A-4A5F-9E85-649F950DFEEC}"/>
              </a:ext>
            </a:extLst>
          </p:cNvPr>
          <p:cNvSpPr txBox="1"/>
          <p:nvPr/>
        </p:nvSpPr>
        <p:spPr>
          <a:xfrm>
            <a:off x="450550" y="374829"/>
            <a:ext cx="5901013" cy="57446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800" dirty="0">
                <a:solidFill>
                  <a:schemeClr val="dk1"/>
                </a:solidFill>
                <a:latin typeface="Open Sans"/>
                <a:ea typeface="Open Sans"/>
                <a:cs typeface="Open Sans"/>
                <a:sym typeface="Open Sans"/>
              </a:rPr>
              <a:t>Questions </a:t>
            </a:r>
          </a:p>
          <a:p>
            <a:pPr marL="0" marR="0" lvl="0" indent="0" algn="l" rtl="0">
              <a:lnSpc>
                <a:spcPct val="100000"/>
              </a:lnSpc>
              <a:spcBef>
                <a:spcPts val="0"/>
              </a:spcBef>
              <a:spcAft>
                <a:spcPts val="0"/>
              </a:spcAft>
              <a:buNone/>
            </a:pPr>
            <a:r>
              <a:rPr lang="en" sz="2000" dirty="0">
                <a:solidFill>
                  <a:schemeClr val="dk1"/>
                </a:solidFill>
                <a:latin typeface="Open Sans"/>
                <a:ea typeface="Open Sans"/>
                <a:cs typeface="Open Sans"/>
                <a:sym typeface="Open Sans"/>
              </a:rPr>
              <a:t>Answer on your worksheet:</a:t>
            </a:r>
            <a:endParaRPr sz="2000" dirty="0">
              <a:solidFill>
                <a:schemeClr val="dk1"/>
              </a:solidFill>
              <a:latin typeface="Open Sans"/>
              <a:ea typeface="Open Sans"/>
              <a:cs typeface="Open Sans"/>
              <a:sym typeface="Open Sans"/>
            </a:endParaRPr>
          </a:p>
        </p:txBody>
      </p:sp>
      <p:pic>
        <p:nvPicPr>
          <p:cNvPr id="4" name="Picture 3">
            <a:extLst>
              <a:ext uri="{FF2B5EF4-FFF2-40B4-BE49-F238E27FC236}">
                <a16:creationId xmlns:a16="http://schemas.microsoft.com/office/drawing/2014/main" id="{DDAA765E-0DBE-45A2-B07F-D73413ABB81F}"/>
              </a:ext>
            </a:extLst>
          </p:cNvPr>
          <p:cNvPicPr>
            <a:picLocks noChangeAspect="1"/>
          </p:cNvPicPr>
          <p:nvPr/>
        </p:nvPicPr>
        <p:blipFill>
          <a:blip r:embed="rId3"/>
          <a:stretch>
            <a:fillRect/>
          </a:stretch>
        </p:blipFill>
        <p:spPr>
          <a:xfrm>
            <a:off x="2062018" y="1321111"/>
            <a:ext cx="6874915" cy="343745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pen Sans"/>
                <a:ea typeface="Open Sans"/>
                <a:cs typeface="Open Sans"/>
                <a:sym typeface="Open Sans"/>
              </a:rPr>
              <a:t>End of Data Lens</a:t>
            </a:r>
            <a:endParaRPr>
              <a:latin typeface="Open Sans"/>
              <a:ea typeface="Open Sans"/>
              <a:cs typeface="Open Sans"/>
              <a:sym typeface="Open Sans"/>
            </a:endParaRPr>
          </a:p>
        </p:txBody>
      </p:sp>
      <p:sp>
        <p:nvSpPr>
          <p:cNvPr id="93" name="Google Shape;9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latin typeface="Open Sans"/>
                <a:ea typeface="Open Sans"/>
                <a:cs typeface="Open Sans"/>
                <a:sym typeface="Open Sans"/>
              </a:rPr>
              <a:t>Learn more about the dataset. Read the descriptions on the next slide. (5 min)</a:t>
            </a:r>
          </a:p>
          <a:p>
            <a:pPr marL="0" lvl="0" indent="0" algn="l" rtl="0">
              <a:spcBef>
                <a:spcPts val="0"/>
              </a:spcBef>
              <a:spcAft>
                <a:spcPts val="0"/>
              </a:spcAft>
              <a:buNone/>
            </a:pPr>
            <a:endParaRPr lang="en-US" dirty="0">
              <a:latin typeface="Open Sans"/>
              <a:ea typeface="Open Sans"/>
              <a:cs typeface="Open Sans"/>
              <a:sym typeface="Open Sans"/>
            </a:endParaRPr>
          </a:p>
          <a:p>
            <a:pPr marL="0" lvl="0" indent="0" algn="l" rtl="0">
              <a:spcBef>
                <a:spcPts val="0"/>
              </a:spcBef>
              <a:spcAft>
                <a:spcPts val="0"/>
              </a:spcAft>
              <a:buNone/>
            </a:pPr>
            <a:r>
              <a:rPr lang="en-US" dirty="0">
                <a:latin typeface="Open Sans"/>
                <a:ea typeface="Open Sans"/>
                <a:cs typeface="Open Sans"/>
                <a:sym typeface="Open Sans"/>
              </a:rPr>
              <a:t>Then, read about Ocean floor features and summarize what you thought was most interesting from the reading. (15-20 min)</a:t>
            </a:r>
            <a:endParaRPr dirty="0">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24807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2220" u="sng" dirty="0">
                <a:solidFill>
                  <a:schemeClr val="hlink"/>
                </a:solidFill>
                <a:latin typeface="Open Sans"/>
                <a:ea typeface="Open Sans"/>
                <a:cs typeface="Open Sans"/>
                <a:sym typeface="Open Sans"/>
                <a:hlinkClick r:id="rId3"/>
              </a:rPr>
              <a:t>Age of the Seafloor</a:t>
            </a:r>
            <a:endParaRPr sz="2220" dirty="0">
              <a:latin typeface="Open Sans"/>
              <a:ea typeface="Open Sans"/>
              <a:cs typeface="Open Sans"/>
              <a:sym typeface="Open Sans"/>
            </a:endParaRPr>
          </a:p>
        </p:txBody>
      </p:sp>
      <p:sp>
        <p:nvSpPr>
          <p:cNvPr id="4" name="Rectangle 3">
            <a:extLst>
              <a:ext uri="{FF2B5EF4-FFF2-40B4-BE49-F238E27FC236}">
                <a16:creationId xmlns:a16="http://schemas.microsoft.com/office/drawing/2014/main" id="{4E178FE6-B32A-4BDD-8AEA-371F5CE01287}"/>
              </a:ext>
            </a:extLst>
          </p:cNvPr>
          <p:cNvSpPr>
            <a:spLocks noChangeArrowheads="1"/>
          </p:cNvSpPr>
          <p:nvPr/>
        </p:nvSpPr>
        <p:spPr bwMode="auto">
          <a:xfrm>
            <a:off x="248093" y="820778"/>
            <a:ext cx="8895907"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en-US" b="0" i="0" dirty="0">
                <a:solidFill>
                  <a:srgbClr val="1B1B1B"/>
                </a:solidFill>
                <a:effectLst/>
                <a:latin typeface="Open Sans" panose="020B0606030504020204" pitchFamily="34" charset="0"/>
              </a:rPr>
              <a:t>The surface of the Earth is composed of a mosaic of tectonic plates with edges that create fault lines. The Earth's crust is made of seven major plates and several smaller plates. As the plates move, new sea floor can be created. The plates form three different kinds of boundaries: convergent, divergent, and transform. Convergent boundaries are also called collision boundaries because they are areas where two plates collide. At transform boundaries, the plates slide and grind past one another. The divergent boundaries are the areas where plates are moving apart from one another. Where plates move apart, new crustal material is formed from molten magma from below the Earth's surface. Because of this, the youngest sea floor can be found along divergent boundaries, such as the Mid-Atlantic Ocean Ridge. The spreading, however, is generally not uniform causing linear features perpendicular to the divergent boundaries, shown in this dataset as contour lines.</a:t>
            </a:r>
          </a:p>
          <a:p>
            <a:pPr algn="l"/>
            <a:endParaRPr lang="en-US" b="0" i="0" dirty="0">
              <a:solidFill>
                <a:srgbClr val="1B1B1B"/>
              </a:solidFill>
              <a:effectLst/>
              <a:latin typeface="Open Sans" panose="020B0606030504020204" pitchFamily="34" charset="0"/>
            </a:endParaRPr>
          </a:p>
          <a:p>
            <a:pPr algn="l"/>
            <a:r>
              <a:rPr lang="en-US" b="0" i="0" dirty="0">
                <a:solidFill>
                  <a:srgbClr val="1B1B1B"/>
                </a:solidFill>
                <a:effectLst/>
                <a:latin typeface="Open Sans" panose="020B0606030504020204" pitchFamily="34" charset="0"/>
              </a:rPr>
              <a:t>This dataset shows the age of the ocean floor with the lines or contours of 5 million years as shown in the </a:t>
            </a:r>
            <a:r>
              <a:rPr lang="en-US" b="0" i="0" dirty="0" err="1">
                <a:solidFill>
                  <a:srgbClr val="1B1B1B"/>
                </a:solidFill>
                <a:effectLst/>
                <a:latin typeface="Open Sans" panose="020B0606030504020204" pitchFamily="34" charset="0"/>
              </a:rPr>
              <a:t>colorbar</a:t>
            </a:r>
            <a:r>
              <a:rPr lang="en-US" b="0" i="0" dirty="0">
                <a:solidFill>
                  <a:srgbClr val="1B1B1B"/>
                </a:solidFill>
                <a:effectLst/>
                <a:latin typeface="Open Sans" panose="020B0606030504020204" pitchFamily="34" charset="0"/>
              </a:rPr>
              <a:t>. Plate names and plate boundaries are available as layers but must be turned on to appear. The data is from four companion digital models of the age, age uncertainty, spreading rates and spreading asymmetries of the world's ocean basins. Scientists use the magnetic polarity of the sea floor to determine the age. Very little of the sea floor is older than 150 million years. This is because the oldest sea floor is subducted under other plates and replaces by new surfaces. The tectonic plates are constantly in motion and new surfaces are always being created. This continual motion is evidenced by the occurrence of earthquakes and volcanoes.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Open Sans"/>
                <a:ea typeface="Open Sans"/>
                <a:cs typeface="Open Sans"/>
                <a:sym typeface="Open Sans"/>
              </a:rPr>
              <a:t>Reading extension</a:t>
            </a:r>
            <a:endParaRPr dirty="0">
              <a:latin typeface="Open Sans"/>
              <a:ea typeface="Open Sans"/>
              <a:cs typeface="Open Sans"/>
              <a:sym typeface="Open Sans"/>
            </a:endParaRPr>
          </a:p>
        </p:txBody>
      </p:sp>
      <p:sp>
        <p:nvSpPr>
          <p:cNvPr id="105" name="Google Shape;105;p20"/>
          <p:cNvSpPr txBox="1">
            <a:spLocks noGrp="1"/>
          </p:cNvSpPr>
          <p:nvPr>
            <p:ph type="body" idx="1"/>
          </p:nvPr>
        </p:nvSpPr>
        <p:spPr>
          <a:xfrm>
            <a:off x="246386" y="1208314"/>
            <a:ext cx="8585914" cy="3747407"/>
          </a:xfrm>
          <a:prstGeom prst="rect">
            <a:avLst/>
          </a:prstGeom>
        </p:spPr>
        <p:txBody>
          <a:bodyPr spcFirstLastPara="1" wrap="square" lIns="91425" tIns="91425" rIns="91425" bIns="91425" anchor="t" anchorCtr="0">
            <a:normAutofit/>
          </a:bodyPr>
          <a:lstStyle/>
          <a:p>
            <a:pPr marL="0" lvl="0" indent="0" algn="l" rtl="0">
              <a:spcBef>
                <a:spcPts val="1800"/>
              </a:spcBef>
              <a:spcAft>
                <a:spcPts val="0"/>
              </a:spcAft>
              <a:buClr>
                <a:schemeClr val="dk1"/>
              </a:buClr>
              <a:buSzPts val="1100"/>
              <a:buFont typeface="Arial"/>
              <a:buNone/>
            </a:pPr>
            <a:r>
              <a:rPr lang="en" i="1" dirty="0">
                <a:latin typeface="Open Sans" panose="020B0606030504020204" pitchFamily="34" charset="0"/>
                <a:ea typeface="Open Sans" panose="020B0606030504020204" pitchFamily="34" charset="0"/>
                <a:sym typeface="Open Sans"/>
              </a:rPr>
              <a:t>Intended for: 6-12 Grade (15-20 minutes)</a:t>
            </a:r>
            <a:endParaRPr i="1" dirty="0">
              <a:latin typeface="Open Sans" panose="020B0606030504020204" pitchFamily="34" charset="0"/>
              <a:ea typeface="Open Sans" panose="020B0606030504020204" pitchFamily="34" charset="0"/>
              <a:sym typeface="Open Sans"/>
            </a:endParaRPr>
          </a:p>
          <a:p>
            <a:pPr marL="0" lvl="0" indent="0" algn="l" rtl="0">
              <a:spcBef>
                <a:spcPts val="600"/>
              </a:spcBef>
              <a:spcAft>
                <a:spcPts val="0"/>
              </a:spcAft>
              <a:buClr>
                <a:schemeClr val="dk1"/>
              </a:buClr>
              <a:buSzPts val="1100"/>
              <a:buFont typeface="Arial"/>
              <a:buNone/>
            </a:pPr>
            <a:endParaRPr sz="1200" b="1" dirty="0">
              <a:solidFill>
                <a:schemeClr val="dk1"/>
              </a:solidFill>
              <a:latin typeface="Open Sans"/>
              <a:ea typeface="Open Sans"/>
              <a:cs typeface="Open Sans"/>
              <a:sym typeface="Open Sans"/>
            </a:endParaRPr>
          </a:p>
          <a:p>
            <a:pPr marL="0" lvl="0" indent="0" algn="l" rtl="0">
              <a:spcBef>
                <a:spcPts val="1200"/>
              </a:spcBef>
              <a:spcAft>
                <a:spcPts val="1200"/>
              </a:spcAft>
              <a:buNone/>
            </a:pPr>
            <a:r>
              <a:rPr lang="en-US" sz="1800" dirty="0">
                <a:effectLst/>
                <a:latin typeface="Open Sans" panose="020B0606030504020204" pitchFamily="34" charset="0"/>
                <a:ea typeface="Open Sans" panose="020B0606030504020204" pitchFamily="34" charset="0"/>
              </a:rPr>
              <a:t>Reading Extension:  </a:t>
            </a:r>
            <a:r>
              <a:rPr lang="en" dirty="0">
                <a:latin typeface="Open Sans"/>
                <a:ea typeface="Open Sans"/>
                <a:cs typeface="Open Sans"/>
                <a:sym typeface="Open Sans"/>
                <a:hlinkClick r:id="rId3"/>
              </a:rPr>
              <a:t>NOAA Education – Ocean floor features</a:t>
            </a:r>
            <a:endParaRPr lang="en" dirty="0">
              <a:latin typeface="Open Sans"/>
              <a:ea typeface="Open Sans"/>
              <a:cs typeface="Open Sans"/>
              <a:sym typeface="Open Sans"/>
            </a:endParaRPr>
          </a:p>
          <a:p>
            <a:pPr marL="0" marR="0" lvl="0" indent="0">
              <a:lnSpc>
                <a:spcPct val="140000"/>
              </a:lnSpc>
              <a:spcBef>
                <a:spcPts val="0"/>
              </a:spcBef>
              <a:spcAft>
                <a:spcPts val="0"/>
              </a:spcAft>
              <a:buSzPts val="1200"/>
              <a:buNone/>
            </a:pPr>
            <a:r>
              <a:rPr lang="en-US" sz="1800" dirty="0">
                <a:effectLst/>
                <a:latin typeface="Open Sans" panose="020B0606030504020204" pitchFamily="34" charset="0"/>
                <a:ea typeface="Open Sans" panose="020B0606030504020204" pitchFamily="34" charset="0"/>
              </a:rPr>
              <a:t>Summarize THE MOST INTERESTING PART in ~30 words. </a:t>
            </a:r>
          </a:p>
          <a:p>
            <a:pPr marL="0" marR="0" lvl="0" indent="0">
              <a:lnSpc>
                <a:spcPct val="140000"/>
              </a:lnSpc>
              <a:spcBef>
                <a:spcPts val="0"/>
              </a:spcBef>
              <a:spcAft>
                <a:spcPts val="0"/>
              </a:spcAft>
              <a:buSzPts val="1200"/>
              <a:buNone/>
            </a:pPr>
            <a:r>
              <a:rPr lang="en-US" sz="1800" dirty="0">
                <a:effectLst/>
                <a:latin typeface="Open Sans" panose="020B0606030504020204" pitchFamily="34" charset="0"/>
                <a:ea typeface="Open Sans" panose="020B0606030504020204" pitchFamily="34" charset="0"/>
              </a:rPr>
              <a:t>Present your summary to the class.</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1200"/>
              </a:spcBef>
              <a:spcAft>
                <a:spcPts val="1200"/>
              </a:spcAft>
              <a:buNone/>
            </a:pPr>
            <a:endParaRPr lang="en" b="1" i="1" dirty="0">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10613</TotalTime>
  <Words>746</Words>
  <Application>Microsoft Office PowerPoint</Application>
  <PresentationFormat>On-screen Show (16:9)</PresentationFormat>
  <Paragraphs>41</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Open Sans</vt:lpstr>
      <vt:lpstr>Roboto</vt:lpstr>
      <vt:lpstr>Architects Daughter</vt:lpstr>
      <vt:lpstr>Arial</vt:lpstr>
      <vt:lpstr>Times New Roman</vt:lpstr>
      <vt:lpstr>Simple Light</vt:lpstr>
      <vt:lpstr>🌎 Data Lens: Exploring Earth’s Visual Stories</vt:lpstr>
      <vt:lpstr>What’s going on here?</vt:lpstr>
      <vt:lpstr>PowerPoint Presentation</vt:lpstr>
      <vt:lpstr>PowerPoint Presentation</vt:lpstr>
      <vt:lpstr>PowerPoint Presentation</vt:lpstr>
      <vt:lpstr>End of Data Lens</vt:lpstr>
      <vt:lpstr>Age of the Seafloor</vt:lpstr>
      <vt:lpstr>Reading extension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Data Lens: Exploring Earth’s Visual Stories</dc:title>
  <dc:creator>Hilary Peddicord</dc:creator>
  <cp:lastModifiedBy>Hilary Peddicord</cp:lastModifiedBy>
  <cp:revision>38</cp:revision>
  <dcterms:modified xsi:type="dcterms:W3CDTF">2025-05-16T18:26:15Z</dcterms:modified>
</cp:coreProperties>
</file>