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1"/>
  </p:notesMasterIdLst>
  <p:sldIdLst>
    <p:sldId id="256" r:id="rId2"/>
    <p:sldId id="267" r:id="rId3"/>
    <p:sldId id="264" r:id="rId4"/>
    <p:sldId id="266" r:id="rId5"/>
    <p:sldId id="259" r:id="rId6"/>
    <p:sldId id="261" r:id="rId7"/>
    <p:sldId id="262" r:id="rId8"/>
    <p:sldId id="268" r:id="rId9"/>
    <p:sldId id="263" r:id="rId10"/>
  </p:sldIdLst>
  <p:sldSz cx="9144000" cy="5143500" type="screen16x9"/>
  <p:notesSz cx="6858000" cy="9144000"/>
  <p:embeddedFontLst>
    <p:embeddedFont>
      <p:font typeface="Architects Daughter" panose="020B0604020202020204" charset="0"/>
      <p:regular r:id="rId12"/>
    </p:embeddedFont>
    <p:embeddedFont>
      <p:font typeface="Lato" panose="020F0502020204030203" pitchFamily="34" charset="0"/>
      <p:regular r:id="rId13"/>
      <p:bold r:id="rId14"/>
      <p:italic r:id="rId15"/>
      <p:boldItalic r:id="rId16"/>
    </p:embeddedFont>
    <p:embeddedFont>
      <p:font typeface="Open Sans" panose="020B0606030504020204" pitchFamily="34" charset="0"/>
      <p:regular r:id="rId17"/>
      <p:bold r:id="rId18"/>
      <p:italic r:id="rId19"/>
      <p:boldItalic r:id="rId20"/>
    </p:embeddedFont>
    <p:embeddedFont>
      <p:font typeface="Roboto" panose="02000000000000000000" pitchFamily="2"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D3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6" autoAdjust="0"/>
    <p:restoredTop sz="86413" autoAdjust="0"/>
  </p:normalViewPr>
  <p:slideViewPr>
    <p:cSldViewPr snapToGrid="0">
      <p:cViewPr varScale="1">
        <p:scale>
          <a:sx n="117" d="100"/>
          <a:sy n="117" d="100"/>
        </p:scale>
        <p:origin x="930" y="9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Q1</a:t>
            </a:r>
            <a:r>
              <a:rPr lang="en-US" sz="1100" dirty="0">
                <a:solidFill>
                  <a:srgbClr val="A61C00"/>
                </a:solidFill>
                <a:highlight>
                  <a:srgbClr val="FFFFFF"/>
                </a:highlight>
              </a:rPr>
              <a:t> </a:t>
            </a:r>
            <a:r>
              <a:rPr lang="en-US" sz="1100" dirty="0">
                <a:solidFill>
                  <a:schemeClr val="dk1"/>
                </a:solidFill>
                <a:highlight>
                  <a:srgbClr val="FFFFFF"/>
                </a:highlight>
              </a:rPr>
              <a:t>– “What is going on in this image?”; after an observation is made, paraphrase and maybe follow up with Q2.</a:t>
            </a:r>
          </a:p>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Q2 </a:t>
            </a:r>
            <a:r>
              <a:rPr lang="en-US" sz="1100" dirty="0">
                <a:solidFill>
                  <a:schemeClr val="dk1"/>
                </a:solidFill>
                <a:highlight>
                  <a:srgbClr val="FFFFFF"/>
                </a:highlight>
              </a:rPr>
              <a:t>– “What do you see that makes you say that?; paraphrase again and to obtain the next observation use Q3.</a:t>
            </a:r>
          </a:p>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Q3</a:t>
            </a:r>
            <a:r>
              <a:rPr lang="en-US" sz="1100" dirty="0">
                <a:solidFill>
                  <a:schemeClr val="dk1"/>
                </a:solidFill>
                <a:highlight>
                  <a:srgbClr val="FFFFFF"/>
                </a:highlight>
              </a:rPr>
              <a:t> – “What more can we find?”; this is an opening for another student to share an observation.</a:t>
            </a:r>
          </a:p>
          <a:p>
            <a:pPr marL="158750" indent="0" algn="l">
              <a:buNone/>
            </a:pPr>
            <a:br>
              <a:rPr lang="en-US" b="1" i="0" dirty="0">
                <a:solidFill>
                  <a:srgbClr val="1F252E"/>
                </a:solidFill>
                <a:effectLst/>
                <a:latin typeface="Roboto" panose="02000000000000000000" pitchFamily="2" charset="0"/>
              </a:rPr>
            </a:br>
            <a:endParaRPr lang="en-US" dirty="0"/>
          </a:p>
        </p:txBody>
      </p:sp>
    </p:spTree>
    <p:extLst>
      <p:ext uri="{BB962C8B-B14F-4D97-AF65-F5344CB8AC3E}">
        <p14:creationId xmlns:p14="http://schemas.microsoft.com/office/powerpoint/2010/main" val="4276945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Q1</a:t>
            </a:r>
            <a:r>
              <a:rPr lang="en-US" sz="1100" dirty="0">
                <a:solidFill>
                  <a:srgbClr val="A61C00"/>
                </a:solidFill>
                <a:highlight>
                  <a:srgbClr val="FFFFFF"/>
                </a:highlight>
              </a:rPr>
              <a:t> </a:t>
            </a:r>
            <a:r>
              <a:rPr lang="en-US" sz="1100" dirty="0">
                <a:solidFill>
                  <a:schemeClr val="dk1"/>
                </a:solidFill>
                <a:highlight>
                  <a:srgbClr val="FFFFFF"/>
                </a:highlight>
              </a:rPr>
              <a:t>– “What is going on in this image?”; after an observation is made, paraphrase and maybe follow up with Q2.</a:t>
            </a:r>
          </a:p>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Q2 </a:t>
            </a:r>
            <a:r>
              <a:rPr lang="en-US" sz="1100" dirty="0">
                <a:solidFill>
                  <a:schemeClr val="dk1"/>
                </a:solidFill>
                <a:highlight>
                  <a:srgbClr val="FFFFFF"/>
                </a:highlight>
              </a:rPr>
              <a:t>– “What do you see that makes you say that?; paraphrase again and to obtain the next observation use Q3.</a:t>
            </a:r>
          </a:p>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Q3</a:t>
            </a:r>
            <a:r>
              <a:rPr lang="en-US" sz="1100" dirty="0">
                <a:solidFill>
                  <a:schemeClr val="dk1"/>
                </a:solidFill>
                <a:highlight>
                  <a:srgbClr val="FFFFFF"/>
                </a:highlight>
              </a:rPr>
              <a:t> – “What more can we find?”; this is an opening for another student to share an observation.</a:t>
            </a:r>
          </a:p>
          <a:p>
            <a:pPr marL="158750" indent="0">
              <a:buNone/>
            </a:pPr>
            <a:endParaRPr lang="en-US" dirty="0"/>
          </a:p>
        </p:txBody>
      </p:sp>
    </p:spTree>
    <p:extLst>
      <p:ext uri="{BB962C8B-B14F-4D97-AF65-F5344CB8AC3E}">
        <p14:creationId xmlns:p14="http://schemas.microsoft.com/office/powerpoint/2010/main" val="3171834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Q1</a:t>
            </a:r>
            <a:r>
              <a:rPr lang="en-US" sz="1100" dirty="0">
                <a:solidFill>
                  <a:srgbClr val="A61C00"/>
                </a:solidFill>
                <a:highlight>
                  <a:srgbClr val="FFFFFF"/>
                </a:highlight>
              </a:rPr>
              <a:t> </a:t>
            </a:r>
            <a:r>
              <a:rPr lang="en-US" sz="1100" dirty="0">
                <a:solidFill>
                  <a:schemeClr val="dk1"/>
                </a:solidFill>
                <a:highlight>
                  <a:srgbClr val="FFFFFF"/>
                </a:highlight>
              </a:rPr>
              <a:t>– “What is going on in this image?”; after an observation is made, paraphrase and maybe follow up with Q2.</a:t>
            </a:r>
          </a:p>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Q2 </a:t>
            </a:r>
            <a:r>
              <a:rPr lang="en-US" sz="1100" dirty="0">
                <a:solidFill>
                  <a:schemeClr val="dk1"/>
                </a:solidFill>
                <a:highlight>
                  <a:srgbClr val="FFFFFF"/>
                </a:highlight>
              </a:rPr>
              <a:t>– “What do you see that makes you say that?; paraphrase again and to obtain the next observation use Q3.</a:t>
            </a:r>
          </a:p>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Q3</a:t>
            </a:r>
            <a:r>
              <a:rPr lang="en-US" sz="1100" dirty="0">
                <a:solidFill>
                  <a:schemeClr val="dk1"/>
                </a:solidFill>
                <a:highlight>
                  <a:srgbClr val="FFFFFF"/>
                </a:highlight>
              </a:rPr>
              <a:t> – “What more can we find?”; this is an opening for another student to share an observation.</a:t>
            </a:r>
          </a:p>
          <a:p>
            <a:endParaRPr lang="en-US" dirty="0"/>
          </a:p>
        </p:txBody>
      </p:sp>
    </p:spTree>
    <p:extLst>
      <p:ext uri="{BB962C8B-B14F-4D97-AF65-F5344CB8AC3E}">
        <p14:creationId xmlns:p14="http://schemas.microsoft.com/office/powerpoint/2010/main" val="2088884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8fab94222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8fab94222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7155fb33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f7155fb33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f7155fb33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f7155fb33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f7155fb332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f7155fb33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hazards.fema.gov/nri/learn-more"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hyperlink" Target="https://en.wikipedia.org/wiki/2023_Hawaii_wildfires#/media/File:FEMA_-_7968727.jpg"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hazards.fema.gov/nri/map"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51900" y="-324225"/>
            <a:ext cx="8440200" cy="1233000"/>
          </a:xfrm>
          <a:prstGeom prst="rect">
            <a:avLst/>
          </a:prstGeom>
        </p:spPr>
        <p:txBody>
          <a:bodyPr spcFirstLastPara="1" wrap="square" lIns="91425" tIns="91425" rIns="91425" bIns="91425" anchor="b" anchorCtr="0">
            <a:normAutofit/>
          </a:bodyPr>
          <a:lstStyle/>
          <a:p>
            <a:pPr marL="0" lvl="0" indent="0" algn="ctr" rtl="0">
              <a:lnSpc>
                <a:spcPct val="115000"/>
              </a:lnSpc>
              <a:spcBef>
                <a:spcPts val="1800"/>
              </a:spcBef>
              <a:spcAft>
                <a:spcPts val="600"/>
              </a:spcAft>
              <a:buClr>
                <a:schemeClr val="dk1"/>
              </a:buClr>
              <a:buSzPts val="1100"/>
              <a:buFont typeface="Arial"/>
              <a:buNone/>
            </a:pPr>
            <a:r>
              <a:rPr lang="en" sz="4000" dirty="0"/>
              <a:t>🌎</a:t>
            </a:r>
            <a:r>
              <a:rPr lang="en" sz="4000" dirty="0">
                <a:latin typeface="Architects Daughter"/>
                <a:ea typeface="Architects Daughter"/>
                <a:cs typeface="Architects Daughter"/>
                <a:sym typeface="Architects Daughter"/>
              </a:rPr>
              <a:t> </a:t>
            </a:r>
            <a:r>
              <a:rPr lang="en" sz="2600" dirty="0">
                <a:latin typeface="Architects Daughter"/>
                <a:ea typeface="Architects Daughter"/>
                <a:cs typeface="Architects Daughter"/>
                <a:sym typeface="Architects Daughter"/>
              </a:rPr>
              <a:t>Data Lens: Exploring Earth’s Visual Stories</a:t>
            </a:r>
            <a:endParaRPr sz="6400" dirty="0"/>
          </a:p>
        </p:txBody>
      </p:sp>
      <p:sp>
        <p:nvSpPr>
          <p:cNvPr id="55" name="Google Shape;55;p13"/>
          <p:cNvSpPr txBox="1">
            <a:spLocks noGrp="1"/>
          </p:cNvSpPr>
          <p:nvPr>
            <p:ph type="subTitle" idx="1"/>
          </p:nvPr>
        </p:nvSpPr>
        <p:spPr>
          <a:xfrm>
            <a:off x="271500" y="1035650"/>
            <a:ext cx="8520600" cy="7926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018"/>
              <a:buNone/>
            </a:pPr>
            <a:r>
              <a:rPr lang="en-US" sz="2100" dirty="0">
                <a:solidFill>
                  <a:schemeClr val="dk1"/>
                </a:solidFill>
                <a:latin typeface="Open Sans"/>
                <a:ea typeface="Open Sans"/>
                <a:cs typeface="Open Sans"/>
                <a:sym typeface="Open Sans"/>
              </a:rPr>
              <a:t>We are going to slow down and take ten minutes or so to observe a map and discuss what we discover and notice about it. There are no right or wrong answers.</a:t>
            </a:r>
          </a:p>
          <a:p>
            <a:pPr marL="0" lvl="0" indent="0" algn="l" rtl="0">
              <a:spcBef>
                <a:spcPts val="2400"/>
              </a:spcBef>
              <a:spcAft>
                <a:spcPts val="0"/>
              </a:spcAft>
              <a:buNone/>
            </a:pPr>
            <a:r>
              <a:rPr lang="en-US" sz="2100" b="1" dirty="0">
                <a:solidFill>
                  <a:srgbClr val="282323"/>
                </a:solidFill>
                <a:latin typeface="Open Sans"/>
                <a:ea typeface="Open Sans"/>
                <a:cs typeface="Open Sans"/>
                <a:sym typeface="Open Sans"/>
              </a:rPr>
              <a:t>First: Ground Rules</a:t>
            </a:r>
          </a:p>
          <a:p>
            <a:pPr marL="457200" lvl="0" indent="-361950" algn="l" rtl="0">
              <a:spcBef>
                <a:spcPts val="1200"/>
              </a:spcBef>
              <a:spcAft>
                <a:spcPts val="0"/>
              </a:spcAft>
              <a:buClr>
                <a:srgbClr val="282323"/>
              </a:buClr>
              <a:buSzPts val="2100"/>
              <a:buFont typeface="Lato"/>
              <a:buChar char="-"/>
            </a:pPr>
            <a:r>
              <a:rPr lang="en-US" sz="2100" b="1" dirty="0">
                <a:solidFill>
                  <a:srgbClr val="282323"/>
                </a:solidFill>
                <a:latin typeface="Open Sans"/>
                <a:ea typeface="Open Sans"/>
                <a:cs typeface="Open Sans"/>
                <a:sym typeface="Open Sans"/>
              </a:rPr>
              <a:t>Raise your hand</a:t>
            </a:r>
            <a:r>
              <a:rPr lang="en-US" sz="2100" dirty="0">
                <a:solidFill>
                  <a:srgbClr val="282323"/>
                </a:solidFill>
                <a:latin typeface="Open Sans"/>
                <a:ea typeface="Open Sans"/>
                <a:cs typeface="Open Sans"/>
                <a:sym typeface="Open Sans"/>
              </a:rPr>
              <a:t> to share your ideas with the class.</a:t>
            </a:r>
          </a:p>
          <a:p>
            <a:pPr marL="457200" lvl="0" indent="-361950" algn="l" rtl="0">
              <a:spcBef>
                <a:spcPts val="0"/>
              </a:spcBef>
              <a:spcAft>
                <a:spcPts val="0"/>
              </a:spcAft>
              <a:buClr>
                <a:srgbClr val="282323"/>
              </a:buClr>
              <a:buSzPts val="2100"/>
              <a:buFont typeface="Lato"/>
              <a:buChar char="-"/>
            </a:pPr>
            <a:r>
              <a:rPr lang="en-US" sz="2100" b="1" dirty="0">
                <a:solidFill>
                  <a:srgbClr val="282323"/>
                </a:solidFill>
                <a:latin typeface="Open Sans"/>
                <a:ea typeface="Open Sans"/>
                <a:cs typeface="Open Sans"/>
                <a:sym typeface="Open Sans"/>
              </a:rPr>
              <a:t>All</a:t>
            </a:r>
            <a:r>
              <a:rPr lang="en-US" sz="2100" dirty="0">
                <a:solidFill>
                  <a:srgbClr val="282323"/>
                </a:solidFill>
                <a:latin typeface="Open Sans"/>
                <a:ea typeface="Open Sans"/>
                <a:cs typeface="Open Sans"/>
                <a:sym typeface="Open Sans"/>
              </a:rPr>
              <a:t> ideas are welcome.</a:t>
            </a:r>
          </a:p>
          <a:p>
            <a:pPr marL="457200" lvl="0" indent="-361950" algn="l" rtl="0">
              <a:spcBef>
                <a:spcPts val="0"/>
              </a:spcBef>
              <a:spcAft>
                <a:spcPts val="0"/>
              </a:spcAft>
              <a:buClr>
                <a:srgbClr val="282323"/>
              </a:buClr>
              <a:buSzPts val="2100"/>
              <a:buFont typeface="Lato"/>
              <a:buChar char="-"/>
            </a:pPr>
            <a:r>
              <a:rPr lang="en-US" sz="2100" dirty="0">
                <a:solidFill>
                  <a:srgbClr val="282323"/>
                </a:solidFill>
                <a:latin typeface="Open Sans"/>
                <a:ea typeface="Open Sans"/>
                <a:cs typeface="Open Sans"/>
                <a:sym typeface="Open Sans"/>
              </a:rPr>
              <a:t>Be </a:t>
            </a:r>
            <a:r>
              <a:rPr lang="en-US" sz="2100" b="1" dirty="0">
                <a:solidFill>
                  <a:srgbClr val="282323"/>
                </a:solidFill>
                <a:latin typeface="Open Sans"/>
                <a:ea typeface="Open Sans"/>
                <a:cs typeface="Open Sans"/>
                <a:sym typeface="Open Sans"/>
              </a:rPr>
              <a:t>respectful</a:t>
            </a:r>
            <a:r>
              <a:rPr lang="en-US" sz="2100" dirty="0">
                <a:solidFill>
                  <a:srgbClr val="282323"/>
                </a:solidFill>
                <a:latin typeface="Open Sans"/>
                <a:ea typeface="Open Sans"/>
                <a:cs typeface="Open Sans"/>
                <a:sym typeface="Open Sans"/>
              </a:rPr>
              <a:t> of others’ ideas</a:t>
            </a:r>
          </a:p>
          <a:p>
            <a:pPr marL="914400" lvl="1" indent="-361950" algn="l" rtl="0">
              <a:spcBef>
                <a:spcPts val="0"/>
              </a:spcBef>
              <a:spcAft>
                <a:spcPts val="0"/>
              </a:spcAft>
              <a:buClr>
                <a:srgbClr val="282323"/>
              </a:buClr>
              <a:buSzPts val="2100"/>
              <a:buFont typeface="Open Sans"/>
              <a:buChar char="-"/>
            </a:pPr>
            <a:r>
              <a:rPr lang="en-US" sz="2100" dirty="0">
                <a:solidFill>
                  <a:srgbClr val="282323"/>
                </a:solidFill>
                <a:latin typeface="Open Sans"/>
                <a:ea typeface="Open Sans"/>
                <a:cs typeface="Open Sans"/>
                <a:sym typeface="Open Sans"/>
              </a:rPr>
              <a:t>It’s okay if you disagree</a:t>
            </a:r>
          </a:p>
          <a:p>
            <a:pPr marL="914400" lvl="1" indent="-361950" algn="l" rtl="0">
              <a:spcBef>
                <a:spcPts val="0"/>
              </a:spcBef>
              <a:spcAft>
                <a:spcPts val="0"/>
              </a:spcAft>
              <a:buClr>
                <a:srgbClr val="282323"/>
              </a:buClr>
              <a:buSzPts val="2100"/>
              <a:buFont typeface="Open Sans"/>
              <a:buChar char="-"/>
            </a:pPr>
            <a:r>
              <a:rPr lang="en-US" sz="2100" dirty="0">
                <a:solidFill>
                  <a:srgbClr val="282323"/>
                </a:solidFill>
                <a:latin typeface="Open Sans"/>
                <a:ea typeface="Open Sans"/>
                <a:cs typeface="Open Sans"/>
                <a:sym typeface="Open Sans"/>
              </a:rPr>
              <a:t>Build off each other’s ideas</a:t>
            </a:r>
          </a:p>
          <a:p>
            <a:pPr marL="0" lvl="0" indent="0" algn="l" rtl="0">
              <a:spcBef>
                <a:spcPts val="1200"/>
              </a:spcBef>
              <a:spcAft>
                <a:spcPts val="1200"/>
              </a:spcAft>
              <a:buNone/>
            </a:pPr>
            <a:r>
              <a:rPr lang="en-US" sz="2100" dirty="0">
                <a:solidFill>
                  <a:srgbClr val="282323"/>
                </a:solidFill>
                <a:latin typeface="Open Sans"/>
                <a:ea typeface="Open Sans"/>
                <a:cs typeface="Open Sans"/>
                <a:sym typeface="Open Sans"/>
              </a:rPr>
              <a:t>Next: One minute to quietly observe…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71086-CEC8-40B5-92A5-35ECA6F6E250}"/>
              </a:ext>
            </a:extLst>
          </p:cNvPr>
          <p:cNvSpPr>
            <a:spLocks noGrp="1"/>
          </p:cNvSpPr>
          <p:nvPr>
            <p:ph type="title"/>
          </p:nvPr>
        </p:nvSpPr>
        <p:spPr>
          <a:xfrm>
            <a:off x="417107" y="119743"/>
            <a:ext cx="8309786" cy="326572"/>
          </a:xfrm>
        </p:spPr>
        <p:txBody>
          <a:bodyPr>
            <a:normAutofit fontScale="90000"/>
          </a:bodyPr>
          <a:lstStyle/>
          <a:p>
            <a:r>
              <a:rPr lang="en-US" dirty="0"/>
              <a:t>What’s going on here?</a:t>
            </a:r>
          </a:p>
        </p:txBody>
      </p:sp>
      <p:pic>
        <p:nvPicPr>
          <p:cNvPr id="4" name="Picture 3">
            <a:extLst>
              <a:ext uri="{FF2B5EF4-FFF2-40B4-BE49-F238E27FC236}">
                <a16:creationId xmlns:a16="http://schemas.microsoft.com/office/drawing/2014/main" id="{7D8ECF10-FA74-4615-BEEE-30DF3CC466F2}"/>
              </a:ext>
            </a:extLst>
          </p:cNvPr>
          <p:cNvPicPr>
            <a:picLocks noChangeAspect="1"/>
          </p:cNvPicPr>
          <p:nvPr/>
        </p:nvPicPr>
        <p:blipFill>
          <a:blip r:embed="rId3"/>
          <a:stretch>
            <a:fillRect/>
          </a:stretch>
        </p:blipFill>
        <p:spPr>
          <a:xfrm>
            <a:off x="1174637" y="613683"/>
            <a:ext cx="6794726" cy="4529817"/>
          </a:xfrm>
          <a:prstGeom prst="rect">
            <a:avLst/>
          </a:prstGeom>
        </p:spPr>
      </p:pic>
    </p:spTree>
    <p:extLst>
      <p:ext uri="{BB962C8B-B14F-4D97-AF65-F5344CB8AC3E}">
        <p14:creationId xmlns:p14="http://schemas.microsoft.com/office/powerpoint/2010/main" val="3503477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823491-6BE7-4864-8F1D-62D87E165A9B}"/>
              </a:ext>
            </a:extLst>
          </p:cNvPr>
          <p:cNvSpPr txBox="1"/>
          <p:nvPr/>
        </p:nvSpPr>
        <p:spPr>
          <a:xfrm>
            <a:off x="1302327" y="109835"/>
            <a:ext cx="6354619" cy="461665"/>
          </a:xfrm>
          <a:prstGeom prst="rect">
            <a:avLst/>
          </a:prstGeom>
          <a:noFill/>
        </p:spPr>
        <p:txBody>
          <a:bodyPr wrap="square" rtlCol="0">
            <a:spAutoFit/>
          </a:bodyPr>
          <a:lstStyle/>
          <a:p>
            <a:pPr algn="ctr"/>
            <a:r>
              <a:rPr lang="en-US" sz="2400" dirty="0"/>
              <a:t>What’s going on here?</a:t>
            </a:r>
          </a:p>
        </p:txBody>
      </p:sp>
      <p:pic>
        <p:nvPicPr>
          <p:cNvPr id="4" name="Picture 3">
            <a:extLst>
              <a:ext uri="{FF2B5EF4-FFF2-40B4-BE49-F238E27FC236}">
                <a16:creationId xmlns:a16="http://schemas.microsoft.com/office/drawing/2014/main" id="{EDCF63BC-6558-48EF-8464-BDC3F6530B3A}"/>
              </a:ext>
            </a:extLst>
          </p:cNvPr>
          <p:cNvPicPr>
            <a:picLocks noChangeAspect="1"/>
          </p:cNvPicPr>
          <p:nvPr/>
        </p:nvPicPr>
        <p:blipFill>
          <a:blip r:embed="rId3"/>
          <a:stretch>
            <a:fillRect/>
          </a:stretch>
        </p:blipFill>
        <p:spPr>
          <a:xfrm>
            <a:off x="1683488" y="571500"/>
            <a:ext cx="7460512" cy="3977929"/>
          </a:xfrm>
          <a:prstGeom prst="rect">
            <a:avLst/>
          </a:prstGeom>
        </p:spPr>
      </p:pic>
      <p:pic>
        <p:nvPicPr>
          <p:cNvPr id="9" name="Picture 8">
            <a:extLst>
              <a:ext uri="{FF2B5EF4-FFF2-40B4-BE49-F238E27FC236}">
                <a16:creationId xmlns:a16="http://schemas.microsoft.com/office/drawing/2014/main" id="{F54CBF49-4C47-4009-A70C-93B314241BCC}"/>
              </a:ext>
            </a:extLst>
          </p:cNvPr>
          <p:cNvPicPr>
            <a:picLocks noChangeAspect="1"/>
          </p:cNvPicPr>
          <p:nvPr/>
        </p:nvPicPr>
        <p:blipFill rotWithShape="1">
          <a:blip r:embed="rId4"/>
          <a:srcRect l="10779" t="23069" r="7193" b="11518"/>
          <a:stretch/>
        </p:blipFill>
        <p:spPr>
          <a:xfrm>
            <a:off x="59488" y="1767252"/>
            <a:ext cx="1560426" cy="1023230"/>
          </a:xfrm>
          <a:prstGeom prst="rect">
            <a:avLst/>
          </a:prstGeom>
        </p:spPr>
      </p:pic>
      <p:pic>
        <p:nvPicPr>
          <p:cNvPr id="11" name="Picture 10">
            <a:extLst>
              <a:ext uri="{FF2B5EF4-FFF2-40B4-BE49-F238E27FC236}">
                <a16:creationId xmlns:a16="http://schemas.microsoft.com/office/drawing/2014/main" id="{D74A6AAB-83B1-44A8-AC22-65B235E9F997}"/>
              </a:ext>
            </a:extLst>
          </p:cNvPr>
          <p:cNvPicPr>
            <a:picLocks noChangeAspect="1"/>
          </p:cNvPicPr>
          <p:nvPr/>
        </p:nvPicPr>
        <p:blipFill>
          <a:blip r:embed="rId5"/>
          <a:stretch>
            <a:fillRect/>
          </a:stretch>
        </p:blipFill>
        <p:spPr>
          <a:xfrm>
            <a:off x="59487" y="239674"/>
            <a:ext cx="1560426" cy="1397739"/>
          </a:xfrm>
          <a:prstGeom prst="rect">
            <a:avLst/>
          </a:prstGeom>
        </p:spPr>
      </p:pic>
      <p:sp>
        <p:nvSpPr>
          <p:cNvPr id="12" name="Rectangle 11">
            <a:extLst>
              <a:ext uri="{FF2B5EF4-FFF2-40B4-BE49-F238E27FC236}">
                <a16:creationId xmlns:a16="http://schemas.microsoft.com/office/drawing/2014/main" id="{55CFC220-15B1-4396-AA0D-7812F5DBE149}"/>
              </a:ext>
            </a:extLst>
          </p:cNvPr>
          <p:cNvSpPr/>
          <p:nvPr/>
        </p:nvSpPr>
        <p:spPr>
          <a:xfrm>
            <a:off x="1683488" y="3586717"/>
            <a:ext cx="909245" cy="962712"/>
          </a:xfrm>
          <a:prstGeom prst="rect">
            <a:avLst/>
          </a:prstGeom>
          <a:solidFill>
            <a:srgbClr val="CF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128659A-9D63-410D-9916-531528795CE2}"/>
              </a:ext>
            </a:extLst>
          </p:cNvPr>
          <p:cNvSpPr/>
          <p:nvPr/>
        </p:nvSpPr>
        <p:spPr>
          <a:xfrm>
            <a:off x="8002771" y="3586717"/>
            <a:ext cx="1141229" cy="962712"/>
          </a:xfrm>
          <a:prstGeom prst="rect">
            <a:avLst/>
          </a:prstGeom>
          <a:solidFill>
            <a:srgbClr val="CF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00F22F5-A4FA-48F0-ACFB-1C6D73E8B7BB}"/>
              </a:ext>
            </a:extLst>
          </p:cNvPr>
          <p:cNvSpPr/>
          <p:nvPr/>
        </p:nvSpPr>
        <p:spPr>
          <a:xfrm>
            <a:off x="1747062" y="3586717"/>
            <a:ext cx="909245" cy="962712"/>
          </a:xfrm>
          <a:prstGeom prst="rect">
            <a:avLst/>
          </a:prstGeom>
          <a:solidFill>
            <a:srgbClr val="CF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40147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823491-6BE7-4864-8F1D-62D87E165A9B}"/>
              </a:ext>
            </a:extLst>
          </p:cNvPr>
          <p:cNvSpPr txBox="1"/>
          <p:nvPr/>
        </p:nvSpPr>
        <p:spPr>
          <a:xfrm>
            <a:off x="1302327" y="109835"/>
            <a:ext cx="6354619" cy="461665"/>
          </a:xfrm>
          <a:prstGeom prst="rect">
            <a:avLst/>
          </a:prstGeom>
          <a:noFill/>
        </p:spPr>
        <p:txBody>
          <a:bodyPr wrap="square" rtlCol="0">
            <a:spAutoFit/>
          </a:bodyPr>
          <a:lstStyle/>
          <a:p>
            <a:pPr algn="ctr"/>
            <a:r>
              <a:rPr lang="en-US" sz="2400" dirty="0"/>
              <a:t>Now, what do you notice?</a:t>
            </a:r>
          </a:p>
        </p:txBody>
      </p:sp>
      <p:pic>
        <p:nvPicPr>
          <p:cNvPr id="4" name="Picture 3">
            <a:extLst>
              <a:ext uri="{FF2B5EF4-FFF2-40B4-BE49-F238E27FC236}">
                <a16:creationId xmlns:a16="http://schemas.microsoft.com/office/drawing/2014/main" id="{EDCF63BC-6558-48EF-8464-BDC3F6530B3A}"/>
              </a:ext>
            </a:extLst>
          </p:cNvPr>
          <p:cNvPicPr>
            <a:picLocks noChangeAspect="1"/>
          </p:cNvPicPr>
          <p:nvPr/>
        </p:nvPicPr>
        <p:blipFill>
          <a:blip r:embed="rId3"/>
          <a:stretch>
            <a:fillRect/>
          </a:stretch>
        </p:blipFill>
        <p:spPr>
          <a:xfrm>
            <a:off x="1683488" y="550234"/>
            <a:ext cx="7460512" cy="3977929"/>
          </a:xfrm>
          <a:prstGeom prst="rect">
            <a:avLst/>
          </a:prstGeom>
        </p:spPr>
      </p:pic>
      <p:pic>
        <p:nvPicPr>
          <p:cNvPr id="9" name="Picture 8">
            <a:extLst>
              <a:ext uri="{FF2B5EF4-FFF2-40B4-BE49-F238E27FC236}">
                <a16:creationId xmlns:a16="http://schemas.microsoft.com/office/drawing/2014/main" id="{F54CBF49-4C47-4009-A70C-93B314241BCC}"/>
              </a:ext>
            </a:extLst>
          </p:cNvPr>
          <p:cNvPicPr>
            <a:picLocks noChangeAspect="1"/>
          </p:cNvPicPr>
          <p:nvPr/>
        </p:nvPicPr>
        <p:blipFill rotWithShape="1">
          <a:blip r:embed="rId4"/>
          <a:srcRect l="10779" t="23069" r="7193" b="11518"/>
          <a:stretch/>
        </p:blipFill>
        <p:spPr>
          <a:xfrm>
            <a:off x="16758" y="1752859"/>
            <a:ext cx="1618368" cy="1061225"/>
          </a:xfrm>
          <a:prstGeom prst="rect">
            <a:avLst/>
          </a:prstGeom>
        </p:spPr>
      </p:pic>
      <p:pic>
        <p:nvPicPr>
          <p:cNvPr id="11" name="Picture 10">
            <a:extLst>
              <a:ext uri="{FF2B5EF4-FFF2-40B4-BE49-F238E27FC236}">
                <a16:creationId xmlns:a16="http://schemas.microsoft.com/office/drawing/2014/main" id="{D74A6AAB-83B1-44A8-AC22-65B235E9F997}"/>
              </a:ext>
            </a:extLst>
          </p:cNvPr>
          <p:cNvPicPr>
            <a:picLocks noChangeAspect="1"/>
          </p:cNvPicPr>
          <p:nvPr/>
        </p:nvPicPr>
        <p:blipFill>
          <a:blip r:embed="rId5"/>
          <a:stretch>
            <a:fillRect/>
          </a:stretch>
        </p:blipFill>
        <p:spPr>
          <a:xfrm>
            <a:off x="12174" y="132779"/>
            <a:ext cx="1622952" cy="1453746"/>
          </a:xfrm>
          <a:prstGeom prst="rect">
            <a:avLst/>
          </a:prstGeom>
        </p:spPr>
      </p:pic>
      <p:sp>
        <p:nvSpPr>
          <p:cNvPr id="6" name="Rectangle 5">
            <a:extLst>
              <a:ext uri="{FF2B5EF4-FFF2-40B4-BE49-F238E27FC236}">
                <a16:creationId xmlns:a16="http://schemas.microsoft.com/office/drawing/2014/main" id="{4BD1FB02-FB3A-4F38-BEF5-97B80F88A090}"/>
              </a:ext>
            </a:extLst>
          </p:cNvPr>
          <p:cNvSpPr/>
          <p:nvPr/>
        </p:nvSpPr>
        <p:spPr>
          <a:xfrm>
            <a:off x="1302327" y="3225209"/>
            <a:ext cx="1161439" cy="1302954"/>
          </a:xfrm>
          <a:prstGeom prst="rect">
            <a:avLst/>
          </a:prstGeom>
          <a:solidFill>
            <a:srgbClr val="CF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CAC4D2B-6E25-4C0C-B2A8-0A895404D404}"/>
              </a:ext>
            </a:extLst>
          </p:cNvPr>
          <p:cNvPicPr>
            <a:picLocks noChangeAspect="1"/>
          </p:cNvPicPr>
          <p:nvPr/>
        </p:nvPicPr>
        <p:blipFill rotWithShape="1">
          <a:blip r:embed="rId6"/>
          <a:srcRect l="3805" t="568" r="15543" b="23887"/>
          <a:stretch/>
        </p:blipFill>
        <p:spPr>
          <a:xfrm>
            <a:off x="1287643" y="3007814"/>
            <a:ext cx="985075" cy="1960748"/>
          </a:xfrm>
          <a:prstGeom prst="rect">
            <a:avLst/>
          </a:prstGeom>
        </p:spPr>
      </p:pic>
      <p:sp>
        <p:nvSpPr>
          <p:cNvPr id="10" name="Rectangle 9">
            <a:extLst>
              <a:ext uri="{FF2B5EF4-FFF2-40B4-BE49-F238E27FC236}">
                <a16:creationId xmlns:a16="http://schemas.microsoft.com/office/drawing/2014/main" id="{C4EA1DD5-C17B-4F48-B2AC-98BEE624FE89}"/>
              </a:ext>
            </a:extLst>
          </p:cNvPr>
          <p:cNvSpPr/>
          <p:nvPr/>
        </p:nvSpPr>
        <p:spPr>
          <a:xfrm>
            <a:off x="7761766" y="3332918"/>
            <a:ext cx="1382233" cy="1195245"/>
          </a:xfrm>
          <a:prstGeom prst="rect">
            <a:avLst/>
          </a:prstGeom>
          <a:solidFill>
            <a:srgbClr val="CF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501FF91-0C5E-41E8-917D-B552E2B5377E}"/>
              </a:ext>
            </a:extLst>
          </p:cNvPr>
          <p:cNvPicPr>
            <a:picLocks noChangeAspect="1"/>
          </p:cNvPicPr>
          <p:nvPr/>
        </p:nvPicPr>
        <p:blipFill rotWithShape="1">
          <a:blip r:embed="rId7"/>
          <a:srcRect r="8904"/>
          <a:stretch/>
        </p:blipFill>
        <p:spPr>
          <a:xfrm>
            <a:off x="3324448" y="4608364"/>
            <a:ext cx="3012558" cy="462978"/>
          </a:xfrm>
          <a:prstGeom prst="rect">
            <a:avLst/>
          </a:prstGeom>
        </p:spPr>
      </p:pic>
    </p:spTree>
    <p:extLst>
      <p:ext uri="{BB962C8B-B14F-4D97-AF65-F5344CB8AC3E}">
        <p14:creationId xmlns:p14="http://schemas.microsoft.com/office/powerpoint/2010/main" val="1118869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p:nvPr/>
        </p:nvSpPr>
        <p:spPr>
          <a:xfrm>
            <a:off x="163780" y="1239343"/>
            <a:ext cx="2382982" cy="4085400"/>
          </a:xfrm>
          <a:prstGeom prst="rect">
            <a:avLst/>
          </a:prstGeom>
          <a:noFill/>
          <a:ln>
            <a:noFill/>
          </a:ln>
        </p:spPr>
        <p:txBody>
          <a:bodyPr spcFirstLastPara="1" wrap="square" lIns="91425" tIns="91425" rIns="91425" bIns="91425" anchor="t" anchorCtr="0">
            <a:noAutofit/>
          </a:bodyPr>
          <a:lstStyle/>
          <a:p>
            <a:pPr marL="342900" indent="-342900">
              <a:spcBef>
                <a:spcPts val="600"/>
              </a:spcBef>
              <a:buClr>
                <a:schemeClr val="dk1"/>
              </a:buClr>
              <a:buSzPts val="1100"/>
              <a:buFont typeface="Arial"/>
              <a:buAutoNum type="arabicParenR"/>
            </a:pPr>
            <a:r>
              <a:rPr lang="en-US" sz="1500" dirty="0">
                <a:solidFill>
                  <a:schemeClr val="dk1"/>
                </a:solidFill>
                <a:latin typeface="Open Sans"/>
                <a:ea typeface="Open Sans"/>
                <a:cs typeface="Open Sans"/>
                <a:sym typeface="Open Sans"/>
              </a:rPr>
              <a:t>What patterns do you notice?</a:t>
            </a:r>
          </a:p>
          <a:p>
            <a:pPr marL="342900" lvl="0" indent="-342900" algn="l" rtl="0">
              <a:spcBef>
                <a:spcPts val="600"/>
              </a:spcBef>
              <a:spcAft>
                <a:spcPts val="0"/>
              </a:spcAft>
              <a:buClr>
                <a:schemeClr val="dk1"/>
              </a:buClr>
              <a:buSzPts val="1100"/>
              <a:buFont typeface="Arial"/>
              <a:buAutoNum type="arabicParenR"/>
            </a:pPr>
            <a:r>
              <a:rPr lang="en-US" sz="1500" dirty="0">
                <a:solidFill>
                  <a:schemeClr val="dk1"/>
                </a:solidFill>
                <a:latin typeface="Open Sans"/>
                <a:ea typeface="Open Sans"/>
                <a:cs typeface="Open Sans"/>
                <a:sym typeface="Open Sans"/>
              </a:rPr>
              <a:t>What do you think are the reasons some areas are higher “risk” than other areas?</a:t>
            </a:r>
          </a:p>
          <a:p>
            <a:pPr marL="342900" lvl="0" indent="-342900" algn="l" rtl="0">
              <a:spcBef>
                <a:spcPts val="600"/>
              </a:spcBef>
              <a:spcAft>
                <a:spcPts val="0"/>
              </a:spcAft>
              <a:buClr>
                <a:schemeClr val="dk1"/>
              </a:buClr>
              <a:buSzPts val="1100"/>
              <a:buFont typeface="Arial"/>
              <a:buAutoNum type="arabicParenR"/>
            </a:pPr>
            <a:r>
              <a:rPr lang="en-US" sz="1500" dirty="0">
                <a:solidFill>
                  <a:schemeClr val="dk1"/>
                </a:solidFill>
                <a:latin typeface="Open Sans"/>
                <a:ea typeface="Open Sans"/>
                <a:cs typeface="Open Sans"/>
                <a:sym typeface="Open Sans"/>
              </a:rPr>
              <a:t>What was one observation that a classmate made that made you think differently about the map?</a:t>
            </a:r>
          </a:p>
        </p:txBody>
      </p:sp>
      <p:sp>
        <p:nvSpPr>
          <p:cNvPr id="15" name="Google Shape;87;p17">
            <a:extLst>
              <a:ext uri="{FF2B5EF4-FFF2-40B4-BE49-F238E27FC236}">
                <a16:creationId xmlns:a16="http://schemas.microsoft.com/office/drawing/2014/main" id="{F267D1FC-B41A-4A5F-9E85-649F950DFEEC}"/>
              </a:ext>
            </a:extLst>
          </p:cNvPr>
          <p:cNvSpPr txBox="1"/>
          <p:nvPr/>
        </p:nvSpPr>
        <p:spPr>
          <a:xfrm>
            <a:off x="450550" y="374829"/>
            <a:ext cx="3172875" cy="57446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2800" dirty="0">
                <a:solidFill>
                  <a:schemeClr val="dk1"/>
                </a:solidFill>
                <a:latin typeface="Open Sans"/>
                <a:ea typeface="Open Sans"/>
                <a:cs typeface="Open Sans"/>
                <a:sym typeface="Open Sans"/>
              </a:rPr>
              <a:t>Questions </a:t>
            </a:r>
          </a:p>
          <a:p>
            <a:pPr marL="0" marR="0" lvl="0" indent="0" algn="l" rtl="0">
              <a:lnSpc>
                <a:spcPct val="100000"/>
              </a:lnSpc>
              <a:spcBef>
                <a:spcPts val="0"/>
              </a:spcBef>
              <a:spcAft>
                <a:spcPts val="0"/>
              </a:spcAft>
              <a:buNone/>
            </a:pPr>
            <a:r>
              <a:rPr lang="en" sz="2000" dirty="0">
                <a:solidFill>
                  <a:schemeClr val="dk1"/>
                </a:solidFill>
                <a:latin typeface="Open Sans"/>
                <a:ea typeface="Open Sans"/>
                <a:cs typeface="Open Sans"/>
                <a:sym typeface="Open Sans"/>
              </a:rPr>
              <a:t>Answer on your worksheet:</a:t>
            </a:r>
            <a:endParaRPr sz="2000" dirty="0">
              <a:solidFill>
                <a:schemeClr val="dk1"/>
              </a:solidFill>
              <a:latin typeface="Open Sans"/>
              <a:ea typeface="Open Sans"/>
              <a:cs typeface="Open Sans"/>
              <a:sym typeface="Open Sans"/>
            </a:endParaRPr>
          </a:p>
        </p:txBody>
      </p:sp>
      <p:pic>
        <p:nvPicPr>
          <p:cNvPr id="9" name="Picture 8">
            <a:extLst>
              <a:ext uri="{FF2B5EF4-FFF2-40B4-BE49-F238E27FC236}">
                <a16:creationId xmlns:a16="http://schemas.microsoft.com/office/drawing/2014/main" id="{518CBACD-15D1-4918-8247-6FDF4B807367}"/>
              </a:ext>
            </a:extLst>
          </p:cNvPr>
          <p:cNvPicPr>
            <a:picLocks noChangeAspect="1"/>
          </p:cNvPicPr>
          <p:nvPr/>
        </p:nvPicPr>
        <p:blipFill>
          <a:blip r:embed="rId3"/>
          <a:stretch>
            <a:fillRect/>
          </a:stretch>
        </p:blipFill>
        <p:spPr>
          <a:xfrm>
            <a:off x="3124235" y="1327805"/>
            <a:ext cx="6019765" cy="3209726"/>
          </a:xfrm>
          <a:prstGeom prst="rect">
            <a:avLst/>
          </a:prstGeom>
        </p:spPr>
      </p:pic>
      <p:pic>
        <p:nvPicPr>
          <p:cNvPr id="10" name="Picture 9">
            <a:extLst>
              <a:ext uri="{FF2B5EF4-FFF2-40B4-BE49-F238E27FC236}">
                <a16:creationId xmlns:a16="http://schemas.microsoft.com/office/drawing/2014/main" id="{377C8743-B492-4D5F-BE70-966C0220C7F5}"/>
              </a:ext>
            </a:extLst>
          </p:cNvPr>
          <p:cNvPicPr>
            <a:picLocks noChangeAspect="1"/>
          </p:cNvPicPr>
          <p:nvPr/>
        </p:nvPicPr>
        <p:blipFill rotWithShape="1">
          <a:blip r:embed="rId4"/>
          <a:srcRect l="10779" t="23069" r="7193" b="11518"/>
          <a:stretch/>
        </p:blipFill>
        <p:spPr>
          <a:xfrm>
            <a:off x="5035970" y="293692"/>
            <a:ext cx="1305835" cy="856285"/>
          </a:xfrm>
          <a:prstGeom prst="rect">
            <a:avLst/>
          </a:prstGeom>
        </p:spPr>
      </p:pic>
      <p:pic>
        <p:nvPicPr>
          <p:cNvPr id="12" name="Picture 11">
            <a:extLst>
              <a:ext uri="{FF2B5EF4-FFF2-40B4-BE49-F238E27FC236}">
                <a16:creationId xmlns:a16="http://schemas.microsoft.com/office/drawing/2014/main" id="{CB2584B3-949E-4823-BD89-EDA6F3E4F34A}"/>
              </a:ext>
            </a:extLst>
          </p:cNvPr>
          <p:cNvPicPr>
            <a:picLocks noChangeAspect="1"/>
          </p:cNvPicPr>
          <p:nvPr/>
        </p:nvPicPr>
        <p:blipFill>
          <a:blip r:embed="rId5"/>
          <a:stretch>
            <a:fillRect/>
          </a:stretch>
        </p:blipFill>
        <p:spPr>
          <a:xfrm>
            <a:off x="3345245" y="75560"/>
            <a:ext cx="1309534" cy="1173004"/>
          </a:xfrm>
          <a:prstGeom prst="rect">
            <a:avLst/>
          </a:prstGeom>
        </p:spPr>
      </p:pic>
      <p:sp>
        <p:nvSpPr>
          <p:cNvPr id="16" name="Rectangle 15">
            <a:extLst>
              <a:ext uri="{FF2B5EF4-FFF2-40B4-BE49-F238E27FC236}">
                <a16:creationId xmlns:a16="http://schemas.microsoft.com/office/drawing/2014/main" id="{E9A9821F-6E9C-40F3-B4C8-10DCA2C18763}"/>
              </a:ext>
            </a:extLst>
          </p:cNvPr>
          <p:cNvSpPr/>
          <p:nvPr/>
        </p:nvSpPr>
        <p:spPr>
          <a:xfrm>
            <a:off x="3124235" y="3478957"/>
            <a:ext cx="697415" cy="1051332"/>
          </a:xfrm>
          <a:prstGeom prst="rect">
            <a:avLst/>
          </a:prstGeom>
          <a:solidFill>
            <a:srgbClr val="CF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3CC6F495-0469-4B8D-B944-697801837204}"/>
              </a:ext>
            </a:extLst>
          </p:cNvPr>
          <p:cNvPicPr>
            <a:picLocks noChangeAspect="1"/>
          </p:cNvPicPr>
          <p:nvPr/>
        </p:nvPicPr>
        <p:blipFill rotWithShape="1">
          <a:blip r:embed="rId6"/>
          <a:srcRect l="3805" t="569" r="16817" b="22746"/>
          <a:stretch/>
        </p:blipFill>
        <p:spPr>
          <a:xfrm>
            <a:off x="2546763" y="3150498"/>
            <a:ext cx="933990" cy="1917442"/>
          </a:xfrm>
          <a:prstGeom prst="rect">
            <a:avLst/>
          </a:prstGeom>
        </p:spPr>
      </p:pic>
      <p:sp>
        <p:nvSpPr>
          <p:cNvPr id="18" name="Rectangle 17">
            <a:extLst>
              <a:ext uri="{FF2B5EF4-FFF2-40B4-BE49-F238E27FC236}">
                <a16:creationId xmlns:a16="http://schemas.microsoft.com/office/drawing/2014/main" id="{850FA9DF-E495-4A0D-9A4C-2AE9213EB8DF}"/>
              </a:ext>
            </a:extLst>
          </p:cNvPr>
          <p:cNvSpPr/>
          <p:nvPr/>
        </p:nvSpPr>
        <p:spPr>
          <a:xfrm>
            <a:off x="8314004" y="3573107"/>
            <a:ext cx="829996" cy="964424"/>
          </a:xfrm>
          <a:prstGeom prst="rect">
            <a:avLst/>
          </a:prstGeom>
          <a:solidFill>
            <a:srgbClr val="CF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Open Sans"/>
                <a:ea typeface="Open Sans"/>
                <a:cs typeface="Open Sans"/>
                <a:sym typeface="Open Sans"/>
              </a:rPr>
              <a:t>End of Data Lens</a:t>
            </a:r>
            <a:endParaRPr>
              <a:latin typeface="Open Sans"/>
              <a:ea typeface="Open Sans"/>
              <a:cs typeface="Open Sans"/>
              <a:sym typeface="Open Sans"/>
            </a:endParaRPr>
          </a:p>
        </p:txBody>
      </p:sp>
      <p:sp>
        <p:nvSpPr>
          <p:cNvPr id="93" name="Google Shape;93;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dirty="0">
                <a:latin typeface="Open Sans"/>
                <a:ea typeface="Open Sans"/>
                <a:cs typeface="Open Sans"/>
                <a:sym typeface="Open Sans"/>
              </a:rPr>
              <a:t>Learn more about the dataset. Read the descriptions on the next slide. (5 min)</a:t>
            </a:r>
          </a:p>
          <a:p>
            <a:pPr marL="0" lvl="0" indent="0" algn="l" rtl="0">
              <a:spcBef>
                <a:spcPts val="0"/>
              </a:spcBef>
              <a:spcAft>
                <a:spcPts val="0"/>
              </a:spcAft>
              <a:buNone/>
            </a:pPr>
            <a:endParaRPr lang="en-US" dirty="0">
              <a:latin typeface="Open Sans"/>
              <a:ea typeface="Open Sans"/>
              <a:cs typeface="Open Sans"/>
              <a:sym typeface="Open Sans"/>
            </a:endParaRPr>
          </a:p>
          <a:p>
            <a:pPr marL="0" lvl="0" indent="0" algn="l" rtl="0">
              <a:spcBef>
                <a:spcPts val="0"/>
              </a:spcBef>
              <a:spcAft>
                <a:spcPts val="0"/>
              </a:spcAft>
              <a:buNone/>
            </a:pPr>
            <a:r>
              <a:rPr lang="en-US" dirty="0">
                <a:latin typeface="Open Sans"/>
                <a:ea typeface="Open Sans"/>
                <a:cs typeface="Open Sans"/>
                <a:sym typeface="Open Sans"/>
              </a:rPr>
              <a:t>Then, complete the optional “Deeper exploration extension.” Grades 8-12+ (10-20 min)</a:t>
            </a:r>
            <a:endParaRPr dirty="0">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220" u="sng" dirty="0">
                <a:solidFill>
                  <a:schemeClr val="hlink"/>
                </a:solidFill>
                <a:latin typeface="Open Sans"/>
                <a:ea typeface="Open Sans"/>
                <a:cs typeface="Open Sans"/>
                <a:sym typeface="Open Sans"/>
                <a:hlinkClick r:id="rId3"/>
              </a:rPr>
              <a:t>National Risk Index</a:t>
            </a:r>
            <a:endParaRPr sz="2220" dirty="0">
              <a:latin typeface="Open Sans"/>
              <a:ea typeface="Open Sans"/>
              <a:cs typeface="Open Sans"/>
              <a:sym typeface="Open Sans"/>
            </a:endParaRPr>
          </a:p>
        </p:txBody>
      </p:sp>
      <p:sp>
        <p:nvSpPr>
          <p:cNvPr id="4" name="Rectangle 3">
            <a:extLst>
              <a:ext uri="{FF2B5EF4-FFF2-40B4-BE49-F238E27FC236}">
                <a16:creationId xmlns:a16="http://schemas.microsoft.com/office/drawing/2014/main" id="{4E178FE6-B32A-4BDD-8AEA-371F5CE01287}"/>
              </a:ext>
            </a:extLst>
          </p:cNvPr>
          <p:cNvSpPr>
            <a:spLocks noChangeArrowheads="1"/>
          </p:cNvSpPr>
          <p:nvPr/>
        </p:nvSpPr>
        <p:spPr bwMode="auto">
          <a:xfrm>
            <a:off x="268981" y="571203"/>
            <a:ext cx="8895907" cy="400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2000" b="0" i="0" dirty="0">
                <a:solidFill>
                  <a:srgbClr val="212121"/>
                </a:solidFill>
                <a:effectLst/>
                <a:latin typeface="Source Sans 3"/>
              </a:rPr>
              <a:t>The National Risk Index is a dataset and online tool to help illustrate the United States communities most at risk for 18 natural hazards. It was designed and built by FEMA in close collaboration with various partners in academia; local, state and federal government; and private industry.</a:t>
            </a:r>
          </a:p>
          <a:p>
            <a:pPr marL="0" marR="0" lvl="0" indent="0" algn="l" defTabSz="914400" rtl="0" eaLnBrk="0" fontAlgn="base" latinLnBrk="0" hangingPunct="0">
              <a:lnSpc>
                <a:spcPct val="100000"/>
              </a:lnSpc>
              <a:spcBef>
                <a:spcPct val="0"/>
              </a:spcBef>
              <a:spcAft>
                <a:spcPct val="0"/>
              </a:spcAft>
              <a:buClrTx/>
              <a:buSzTx/>
              <a:buFontTx/>
              <a:buNone/>
              <a:tabLst/>
            </a:pPr>
            <a:endParaRPr lang="en-US" sz="2000" b="0" i="0" dirty="0">
              <a:solidFill>
                <a:srgbClr val="212121"/>
              </a:solidFill>
              <a:effectLst/>
              <a:latin typeface="Source Sans 3"/>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2000" b="0" i="0" dirty="0">
                <a:solidFill>
                  <a:srgbClr val="212121"/>
                </a:solidFill>
                <a:effectLst/>
                <a:latin typeface="Source Sans 3"/>
              </a:rPr>
              <a:t>The 18 natural hazards included in the National Risk Index are:</a:t>
            </a:r>
          </a:p>
          <a:p>
            <a:pPr marL="0" marR="0" lvl="0" indent="0" algn="l" defTabSz="914400" rtl="0" eaLnBrk="0" fontAlgn="base" latinLnBrk="0" hangingPunct="0">
              <a:lnSpc>
                <a:spcPct val="100000"/>
              </a:lnSpc>
              <a:spcBef>
                <a:spcPct val="0"/>
              </a:spcBef>
              <a:spcAft>
                <a:spcPct val="0"/>
              </a:spcAft>
              <a:buClrTx/>
              <a:buSzTx/>
              <a:buFontTx/>
              <a:buNone/>
              <a:tabLst/>
            </a:pPr>
            <a:endParaRPr lang="en-US" sz="2000" b="0" i="0" dirty="0">
              <a:solidFill>
                <a:srgbClr val="212121"/>
              </a:solidFill>
              <a:effectLst/>
              <a:latin typeface="Source Sans 3"/>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2000" b="0" i="0" dirty="0">
                <a:solidFill>
                  <a:srgbClr val="212121"/>
                </a:solidFill>
                <a:effectLst/>
                <a:latin typeface="Source Sans 3"/>
              </a:rPr>
              <a:t>Avalanche, Coastal Flooding, Cold Wave, Drought, Earthquake, Hail, Heat Wave, Hurricane, Ice Storm, Landslide, Lightning, Riverine Flooding, Strong Wind, Tornado, Tsunami, Volcanic Activity, Wildfire, Winter Weather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Source: Federal Emergency Management Agency (FEMA)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B500-4C67-483B-BC3F-F051CA9EA889}"/>
              </a:ext>
            </a:extLst>
          </p:cNvPr>
          <p:cNvSpPr>
            <a:spLocks noGrp="1"/>
          </p:cNvSpPr>
          <p:nvPr>
            <p:ph type="title"/>
          </p:nvPr>
        </p:nvSpPr>
        <p:spPr/>
        <p:txBody>
          <a:bodyPr>
            <a:normAutofit fontScale="90000"/>
          </a:bodyPr>
          <a:lstStyle/>
          <a:p>
            <a:endParaRPr lang="en-US" dirty="0"/>
          </a:p>
        </p:txBody>
      </p:sp>
      <p:sp>
        <p:nvSpPr>
          <p:cNvPr id="3" name="Text Placeholder 2">
            <a:extLst>
              <a:ext uri="{FF2B5EF4-FFF2-40B4-BE49-F238E27FC236}">
                <a16:creationId xmlns:a16="http://schemas.microsoft.com/office/drawing/2014/main" id="{B6255E5E-6AAE-422C-84B1-F4DFCC94E95B}"/>
              </a:ext>
            </a:extLst>
          </p:cNvPr>
          <p:cNvSpPr>
            <a:spLocks noGrp="1"/>
          </p:cNvSpPr>
          <p:nvPr>
            <p:ph type="body" idx="1"/>
          </p:nvPr>
        </p:nvSpPr>
        <p:spPr/>
        <p:txBody>
          <a:bodyPr/>
          <a:lstStyle/>
          <a:p>
            <a:pPr marL="158750" indent="0" algn="l">
              <a:buNone/>
            </a:pPr>
            <a:r>
              <a:rPr lang="en-US" i="0" dirty="0">
                <a:solidFill>
                  <a:srgbClr val="1F252E"/>
                </a:solidFill>
                <a:effectLst/>
                <a:latin typeface="Roboto" panose="02000000000000000000" pitchFamily="2" charset="0"/>
              </a:rPr>
              <a:t>Photo Credit: Wikipedia Commons</a:t>
            </a:r>
            <a:r>
              <a:rPr lang="en-US" i="0" u="none" strike="noStrike" dirty="0">
                <a:solidFill>
                  <a:srgbClr val="EF4E23"/>
                </a:solidFill>
                <a:effectLst/>
                <a:latin typeface="Roboto" panose="02000000000000000000" pitchFamily="2" charset="0"/>
                <a:hlinkClick r:id="rId2" tooltip="(opens in a new window)"/>
              </a:rPr>
              <a:t> License</a:t>
            </a:r>
            <a:endParaRPr lang="en-US" i="0" dirty="0">
              <a:solidFill>
                <a:srgbClr val="1F252E"/>
              </a:solidFill>
              <a:effectLst/>
              <a:latin typeface="Roboto" panose="02000000000000000000" pitchFamily="2" charset="0"/>
            </a:endParaRPr>
          </a:p>
          <a:p>
            <a:pPr marL="158750" indent="0" algn="l">
              <a:buNone/>
            </a:pPr>
            <a:r>
              <a:rPr lang="en-US" i="0" dirty="0">
                <a:solidFill>
                  <a:srgbClr val="1F252E"/>
                </a:solidFill>
                <a:effectLst/>
                <a:latin typeface="Roboto" panose="02000000000000000000" pitchFamily="2" charset="0"/>
              </a:rPr>
              <a:t>FEMA, US Fire Administration and partners tour Hawaii fire damage. Remains of Mick Fleetwood's nightclub, "Fleetwood's on Front St.",  Front Street, Lahaina, Hawaii. Governor Josh Green walks in the center.</a:t>
            </a:r>
          </a:p>
          <a:p>
            <a:pPr marL="158750" indent="0" algn="l">
              <a:buNone/>
            </a:pPr>
            <a:r>
              <a:rPr lang="en-US" i="0" dirty="0">
                <a:solidFill>
                  <a:srgbClr val="1F252E"/>
                </a:solidFill>
                <a:effectLst/>
                <a:latin typeface="Roboto" panose="02000000000000000000" pitchFamily="2" charset="0"/>
              </a:rPr>
              <a:t>Photo by </a:t>
            </a:r>
            <a:r>
              <a:rPr lang="en-US" i="0" dirty="0" err="1">
                <a:solidFill>
                  <a:srgbClr val="1F252E"/>
                </a:solidFill>
                <a:effectLst/>
                <a:latin typeface="Roboto" panose="02000000000000000000" pitchFamily="2" charset="0"/>
              </a:rPr>
              <a:t>By</a:t>
            </a:r>
            <a:r>
              <a:rPr lang="en-US" i="0" dirty="0">
                <a:solidFill>
                  <a:srgbClr val="1F252E"/>
                </a:solidFill>
                <a:effectLst/>
                <a:latin typeface="Roboto" panose="02000000000000000000" pitchFamily="2" charset="0"/>
              </a:rPr>
              <a:t>: Dominick Del Vecchio</a:t>
            </a:r>
          </a:p>
          <a:p>
            <a:pPr marL="609600" lvl="0" indent="0" algn="l" rtl="0">
              <a:spcBef>
                <a:spcPts val="0"/>
              </a:spcBef>
              <a:spcAft>
                <a:spcPts val="0"/>
              </a:spcAft>
              <a:buClr>
                <a:schemeClr val="dk1"/>
              </a:buClr>
              <a:buSzPts val="1200"/>
              <a:buNone/>
            </a:pPr>
            <a:endParaRPr lang="en-US" sz="1800" b="1" dirty="0">
              <a:solidFill>
                <a:schemeClr val="dk1"/>
              </a:solidFill>
              <a:highlight>
                <a:srgbClr val="FFFFFF"/>
              </a:highlight>
            </a:endParaRPr>
          </a:p>
          <a:p>
            <a:endParaRPr lang="en-US" dirty="0"/>
          </a:p>
        </p:txBody>
      </p:sp>
    </p:spTree>
    <p:extLst>
      <p:ext uri="{BB962C8B-B14F-4D97-AF65-F5344CB8AC3E}">
        <p14:creationId xmlns:p14="http://schemas.microsoft.com/office/powerpoint/2010/main" val="4187330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Open Sans"/>
                <a:ea typeface="Open Sans"/>
                <a:cs typeface="Open Sans"/>
                <a:sym typeface="Open Sans"/>
              </a:rPr>
              <a:t>Deeper exploration extension instructions</a:t>
            </a:r>
            <a:endParaRPr dirty="0">
              <a:latin typeface="Open Sans"/>
              <a:ea typeface="Open Sans"/>
              <a:cs typeface="Open Sans"/>
              <a:sym typeface="Open Sans"/>
            </a:endParaRPr>
          </a:p>
        </p:txBody>
      </p:sp>
      <p:sp>
        <p:nvSpPr>
          <p:cNvPr id="105" name="Google Shape;105;p20"/>
          <p:cNvSpPr txBox="1">
            <a:spLocks noGrp="1"/>
          </p:cNvSpPr>
          <p:nvPr>
            <p:ph type="body" idx="1"/>
          </p:nvPr>
        </p:nvSpPr>
        <p:spPr>
          <a:xfrm>
            <a:off x="246386" y="1208314"/>
            <a:ext cx="5829374" cy="3747407"/>
          </a:xfrm>
          <a:prstGeom prst="rect">
            <a:avLst/>
          </a:prstGeom>
        </p:spPr>
        <p:txBody>
          <a:bodyPr spcFirstLastPara="1" wrap="square" lIns="91425" tIns="91425" rIns="91425" bIns="91425" anchor="t" anchorCtr="0">
            <a:normAutofit fontScale="55000" lnSpcReduction="20000"/>
          </a:bodyPr>
          <a:lstStyle/>
          <a:p>
            <a:pPr marL="0" lvl="0" indent="0" algn="l" rtl="0">
              <a:spcBef>
                <a:spcPts val="1800"/>
              </a:spcBef>
              <a:spcAft>
                <a:spcPts val="0"/>
              </a:spcAft>
              <a:buClr>
                <a:schemeClr val="dk1"/>
              </a:buClr>
              <a:buSzPts val="1100"/>
              <a:buFont typeface="Arial"/>
              <a:buNone/>
            </a:pPr>
            <a:r>
              <a:rPr lang="en" i="1" dirty="0">
                <a:latin typeface="Open Sans" panose="020B0606030504020204" pitchFamily="34" charset="0"/>
                <a:ea typeface="Open Sans" panose="020B0606030504020204" pitchFamily="34" charset="0"/>
                <a:sym typeface="Open Sans"/>
              </a:rPr>
              <a:t>Intended for: 8-12+ Grade (20 minutes)</a:t>
            </a:r>
            <a:endParaRPr i="1" dirty="0">
              <a:latin typeface="Open Sans" panose="020B0606030504020204" pitchFamily="34" charset="0"/>
              <a:ea typeface="Open Sans" panose="020B0606030504020204" pitchFamily="34" charset="0"/>
              <a:sym typeface="Open Sans"/>
            </a:endParaRPr>
          </a:p>
          <a:p>
            <a:pPr marL="0" lvl="0" indent="0" algn="l" rtl="0">
              <a:spcBef>
                <a:spcPts val="600"/>
              </a:spcBef>
              <a:spcAft>
                <a:spcPts val="0"/>
              </a:spcAft>
              <a:buClr>
                <a:schemeClr val="dk1"/>
              </a:buClr>
              <a:buSzPts val="1100"/>
              <a:buFont typeface="Arial"/>
              <a:buNone/>
            </a:pPr>
            <a:endParaRPr sz="1200" b="1" dirty="0">
              <a:solidFill>
                <a:schemeClr val="dk1"/>
              </a:solidFill>
              <a:latin typeface="Open Sans"/>
              <a:ea typeface="Open Sans"/>
              <a:cs typeface="Open Sans"/>
              <a:sym typeface="Open Sans"/>
            </a:endParaRPr>
          </a:p>
          <a:p>
            <a:pPr marL="0" lvl="0" indent="0" algn="l" rtl="0">
              <a:spcBef>
                <a:spcPts val="1200"/>
              </a:spcBef>
              <a:spcAft>
                <a:spcPts val="1200"/>
              </a:spcAft>
              <a:buNone/>
            </a:pPr>
            <a:r>
              <a:rPr lang="en" dirty="0">
                <a:latin typeface="Open Sans"/>
                <a:ea typeface="Open Sans"/>
                <a:cs typeface="Open Sans"/>
                <a:sym typeface="Open Sans"/>
              </a:rPr>
              <a:t>Go to the </a:t>
            </a:r>
            <a:r>
              <a:rPr lang="en" dirty="0">
                <a:latin typeface="Open Sans"/>
                <a:ea typeface="Open Sans"/>
                <a:cs typeface="Open Sans"/>
                <a:sym typeface="Open Sans"/>
                <a:hlinkClick r:id="rId3"/>
              </a:rPr>
              <a:t>FEMA National Risk Index </a:t>
            </a:r>
            <a:r>
              <a:rPr lang="en" dirty="0">
                <a:latin typeface="Open Sans"/>
                <a:ea typeface="Open Sans"/>
                <a:cs typeface="Open Sans"/>
                <a:sym typeface="Open Sans"/>
              </a:rPr>
              <a:t>map, click up-arrow </a:t>
            </a:r>
            <a:r>
              <a:rPr lang="en" b="1" i="1" dirty="0">
                <a:latin typeface="Open Sans"/>
                <a:ea typeface="Open Sans"/>
                <a:cs typeface="Open Sans"/>
                <a:sym typeface="Open Sans"/>
              </a:rPr>
              <a:t>Create Report</a:t>
            </a:r>
            <a:r>
              <a:rPr lang="en" dirty="0">
                <a:latin typeface="Open Sans"/>
                <a:ea typeface="Open Sans"/>
                <a:cs typeface="Open Sans"/>
                <a:sym typeface="Open Sans"/>
              </a:rPr>
              <a:t>, then choose a county and click </a:t>
            </a:r>
            <a:r>
              <a:rPr lang="en" b="1" i="1" dirty="0">
                <a:latin typeface="Open Sans"/>
                <a:ea typeface="Open Sans"/>
                <a:cs typeface="Open Sans"/>
                <a:sym typeface="Open Sans"/>
              </a:rPr>
              <a:t>Create Report </a:t>
            </a:r>
            <a:r>
              <a:rPr lang="en" dirty="0">
                <a:latin typeface="Open Sans"/>
                <a:ea typeface="Open Sans"/>
                <a:cs typeface="Open Sans"/>
                <a:sym typeface="Open Sans"/>
              </a:rPr>
              <a:t>button.</a:t>
            </a:r>
          </a:p>
          <a:p>
            <a:pPr marL="0" lvl="0" indent="0" algn="l" rtl="0">
              <a:spcBef>
                <a:spcPts val="1200"/>
              </a:spcBef>
              <a:spcAft>
                <a:spcPts val="1200"/>
              </a:spcAft>
              <a:buNone/>
            </a:pPr>
            <a:r>
              <a:rPr lang="en" dirty="0">
                <a:latin typeface="Open Sans"/>
                <a:ea typeface="Open Sans"/>
                <a:cs typeface="Open Sans"/>
                <a:sym typeface="Open Sans"/>
              </a:rPr>
              <a:t>1. What U.S. County in which State did you choose?</a:t>
            </a:r>
          </a:p>
          <a:p>
            <a:pPr marL="0" lvl="0" indent="0" algn="l" rtl="0">
              <a:spcBef>
                <a:spcPts val="1200"/>
              </a:spcBef>
              <a:spcAft>
                <a:spcPts val="1200"/>
              </a:spcAft>
              <a:buNone/>
            </a:pPr>
            <a:r>
              <a:rPr lang="en" dirty="0">
                <a:latin typeface="Open Sans"/>
                <a:ea typeface="Open Sans"/>
                <a:cs typeface="Open Sans"/>
                <a:sym typeface="Open Sans"/>
              </a:rPr>
              <a:t>2. What natural hazards are most at risk in the county?</a:t>
            </a:r>
          </a:p>
          <a:p>
            <a:pPr marL="0" lvl="0" indent="0" algn="l" rtl="0">
              <a:spcBef>
                <a:spcPts val="1200"/>
              </a:spcBef>
              <a:spcAft>
                <a:spcPts val="1200"/>
              </a:spcAft>
              <a:buNone/>
            </a:pPr>
            <a:r>
              <a:rPr lang="en" dirty="0">
                <a:latin typeface="Open Sans"/>
                <a:ea typeface="Open Sans"/>
                <a:cs typeface="Open Sans"/>
                <a:sym typeface="Open Sans"/>
              </a:rPr>
              <a:t>3. What surprises you about the information you gained?</a:t>
            </a:r>
          </a:p>
          <a:p>
            <a:pPr marL="0" lvl="0" indent="0" algn="l" rtl="0">
              <a:spcBef>
                <a:spcPts val="1200"/>
              </a:spcBef>
              <a:spcAft>
                <a:spcPts val="1200"/>
              </a:spcAft>
              <a:buNone/>
            </a:pPr>
            <a:r>
              <a:rPr lang="en" dirty="0">
                <a:latin typeface="Open Sans"/>
                <a:ea typeface="Open Sans"/>
                <a:cs typeface="Open Sans"/>
                <a:sym typeface="Open Sans"/>
              </a:rPr>
              <a:t>Then, select two counties in the U.S. One that is close to you and one that is far away, click </a:t>
            </a:r>
            <a:r>
              <a:rPr lang="en" b="1" i="1" dirty="0">
                <a:latin typeface="Open Sans"/>
                <a:ea typeface="Open Sans"/>
                <a:cs typeface="Open Sans"/>
                <a:sym typeface="Open Sans"/>
              </a:rPr>
              <a:t>Create a Comparison Report.</a:t>
            </a:r>
          </a:p>
          <a:p>
            <a:pPr marL="0" lvl="0" indent="0" algn="l" rtl="0">
              <a:spcBef>
                <a:spcPts val="1200"/>
              </a:spcBef>
              <a:spcAft>
                <a:spcPts val="1200"/>
              </a:spcAft>
              <a:buNone/>
            </a:pPr>
            <a:r>
              <a:rPr lang="en" b="1" i="1" dirty="0">
                <a:latin typeface="Open Sans"/>
                <a:ea typeface="Open Sans"/>
                <a:cs typeface="Open Sans"/>
                <a:sym typeface="Open Sans"/>
              </a:rPr>
              <a:t>Summarize the information in your report to the class.</a:t>
            </a:r>
          </a:p>
        </p:txBody>
      </p:sp>
      <p:pic>
        <p:nvPicPr>
          <p:cNvPr id="3" name="Picture 2">
            <a:extLst>
              <a:ext uri="{FF2B5EF4-FFF2-40B4-BE49-F238E27FC236}">
                <a16:creationId xmlns:a16="http://schemas.microsoft.com/office/drawing/2014/main" id="{E1BE9244-5C2B-4453-8B7E-9AC6AE6E7EDD}"/>
              </a:ext>
            </a:extLst>
          </p:cNvPr>
          <p:cNvPicPr>
            <a:picLocks noChangeAspect="1"/>
          </p:cNvPicPr>
          <p:nvPr/>
        </p:nvPicPr>
        <p:blipFill>
          <a:blip r:embed="rId4"/>
          <a:stretch>
            <a:fillRect/>
          </a:stretch>
        </p:blipFill>
        <p:spPr>
          <a:xfrm>
            <a:off x="5888393" y="1017725"/>
            <a:ext cx="3165801" cy="2386782"/>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8471</TotalTime>
  <Words>688</Words>
  <Application>Microsoft Office PowerPoint</Application>
  <PresentationFormat>On-screen Show (16:9)</PresentationFormat>
  <Paragraphs>52</Paragraphs>
  <Slides>9</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Source Sans 3</vt:lpstr>
      <vt:lpstr>Arial</vt:lpstr>
      <vt:lpstr>Open Sans</vt:lpstr>
      <vt:lpstr>Roboto</vt:lpstr>
      <vt:lpstr>Lato</vt:lpstr>
      <vt:lpstr>Architects Daughter</vt:lpstr>
      <vt:lpstr>Simple Light</vt:lpstr>
      <vt:lpstr>🌎 Data Lens: Exploring Earth’s Visual Stories</vt:lpstr>
      <vt:lpstr>What’s going on here?</vt:lpstr>
      <vt:lpstr>PowerPoint Presentation</vt:lpstr>
      <vt:lpstr>PowerPoint Presentation</vt:lpstr>
      <vt:lpstr>PowerPoint Presentation</vt:lpstr>
      <vt:lpstr>End of Data Lens</vt:lpstr>
      <vt:lpstr>National Risk Index</vt:lpstr>
      <vt:lpstr>PowerPoint Presentation</vt:lpstr>
      <vt:lpstr>Deeper exploration extension instructions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Data Lens: Exploring Earth’s Visual Stories</dc:title>
  <dc:creator>Hilary Peddicord</dc:creator>
  <cp:lastModifiedBy>Hilary Peddicord</cp:lastModifiedBy>
  <cp:revision>29</cp:revision>
  <dcterms:modified xsi:type="dcterms:W3CDTF">2025-04-07T21:42:04Z</dcterms:modified>
</cp:coreProperties>
</file>