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0"/>
  </p:notesMasterIdLst>
  <p:sldIdLst>
    <p:sldId id="256" r:id="rId2"/>
    <p:sldId id="264" r:id="rId3"/>
    <p:sldId id="257" r:id="rId4"/>
    <p:sldId id="259" r:id="rId5"/>
    <p:sldId id="261" r:id="rId6"/>
    <p:sldId id="262" r:id="rId7"/>
    <p:sldId id="265" r:id="rId8"/>
    <p:sldId id="263" r:id="rId9"/>
  </p:sldIdLst>
  <p:sldSz cx="9144000" cy="5143500" type="screen16x9"/>
  <p:notesSz cx="6858000" cy="9144000"/>
  <p:embeddedFontLst>
    <p:embeddedFont>
      <p:font typeface="Architects Daughter" panose="020B0604020202020204" charset="0"/>
      <p:regular r:id="rId11"/>
    </p:embeddedFont>
    <p:embeddedFont>
      <p:font typeface="Lato" panose="020F0502020204030203" pitchFamily="34" charset="0"/>
      <p:regular r:id="rId12"/>
      <p:bold r:id="rId13"/>
      <p:italic r:id="rId14"/>
      <p:boldItalic r:id="rId15"/>
    </p:embeddedFont>
    <p:embeddedFont>
      <p:font typeface="Open Sans" panose="020B0606030504020204" pitchFamily="34" charset="0"/>
      <p:regular r:id="rId16"/>
      <p:bold r:id="rId17"/>
      <p:italic r:id="rId18"/>
      <p:boldItalic r:id="rId1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34606" autoAdjust="0"/>
    <p:restoredTop sz="86413" autoAdjust="0"/>
  </p:normalViewPr>
  <p:slideViewPr>
    <p:cSldViewPr snapToGrid="0">
      <p:cViewPr varScale="1">
        <p:scale>
          <a:sx n="117" d="100"/>
          <a:sy n="117" d="100"/>
        </p:scale>
        <p:origin x="930" y="90"/>
      </p:cViewPr>
      <p:guideLst>
        <p:guide orient="horz" pos="162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3.fntdata"/><Relationship Id="rId18" Type="http://schemas.openxmlformats.org/officeDocument/2006/relationships/font" Target="fonts/font8.fntdata"/><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font" Target="fonts/font2.fntdata"/><Relationship Id="rId17"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font" Target="fonts/font6.fntdata"/><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1.fntdata"/><Relationship Id="rId5" Type="http://schemas.openxmlformats.org/officeDocument/2006/relationships/slide" Target="slides/slide4.xml"/><Relationship Id="rId15" Type="http://schemas.openxmlformats.org/officeDocument/2006/relationships/font" Target="fonts/font5.fntdata"/><Relationship Id="rId23" Type="http://schemas.openxmlformats.org/officeDocument/2006/relationships/tableStyles" Target="tableStyles.xml"/><Relationship Id="rId10" Type="http://schemas.openxmlformats.org/officeDocument/2006/relationships/notesMaster" Target="notesMasters/notesMaster1.xml"/><Relationship Id="rId19"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4.fntdata"/><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
        <p:cNvGrpSpPr/>
        <p:nvPr/>
      </p:nvGrpSpPr>
      <p:grpSpPr>
        <a:xfrm>
          <a:off x="0" y="0"/>
          <a:ext cx="0" cy="0"/>
          <a:chOff x="0" y="0"/>
          <a:chExt cx="0" cy="0"/>
        </a:xfrm>
      </p:grpSpPr>
      <p:sp>
        <p:nvSpPr>
          <p:cNvPr id="57" name="Google Shape;57;g2f7155fb332_0_2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 name="Google Shape;58;g2f7155fb332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Q1</a:t>
            </a:r>
            <a:r>
              <a:rPr lang="en" sz="1200">
                <a:solidFill>
                  <a:srgbClr val="A61C00"/>
                </a:solidFill>
                <a:highlight>
                  <a:srgbClr val="FFFFFF"/>
                </a:highlight>
              </a:rPr>
              <a:t> </a:t>
            </a:r>
            <a:r>
              <a:rPr lang="en" sz="1200">
                <a:solidFill>
                  <a:schemeClr val="dk1"/>
                </a:solidFill>
                <a:highlight>
                  <a:srgbClr val="FFFFFF"/>
                </a:highlight>
              </a:rPr>
              <a:t>– “What is going on in this image?”; after an observation is made, paraphrase and maybe follow up with Q2.</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Q2 </a:t>
            </a:r>
            <a:r>
              <a:rPr lang="en" sz="1200">
                <a:solidFill>
                  <a:schemeClr val="dk1"/>
                </a:solidFill>
                <a:highlight>
                  <a:srgbClr val="FFFFFF"/>
                </a:highlight>
              </a:rPr>
              <a:t>– “What do you see that makes you say that?; paraphrase again and to obtain the next observation use Q3.</a:t>
            </a:r>
            <a:endParaRPr sz="1200">
              <a:solidFill>
                <a:schemeClr val="dk1"/>
              </a:solidFill>
              <a:highlight>
                <a:srgbClr val="FFFFFF"/>
              </a:highlight>
            </a:endParaRPr>
          </a:p>
          <a:p>
            <a:pPr marL="914400" lvl="0" indent="-304800" algn="l" rtl="0">
              <a:spcBef>
                <a:spcPts val="0"/>
              </a:spcBef>
              <a:spcAft>
                <a:spcPts val="0"/>
              </a:spcAft>
              <a:buClr>
                <a:schemeClr val="dk1"/>
              </a:buClr>
              <a:buSzPts val="1200"/>
              <a:buChar char="➔"/>
            </a:pPr>
            <a:r>
              <a:rPr lang="en" sz="1200" b="1">
                <a:solidFill>
                  <a:schemeClr val="dk1"/>
                </a:solidFill>
                <a:highlight>
                  <a:srgbClr val="FFFFFF"/>
                </a:highlight>
              </a:rPr>
              <a:t>Q3</a:t>
            </a:r>
            <a:r>
              <a:rPr lang="en" sz="1200">
                <a:solidFill>
                  <a:schemeClr val="dk1"/>
                </a:solidFill>
                <a:highlight>
                  <a:srgbClr val="FFFFFF"/>
                </a:highlight>
              </a:rPr>
              <a:t> – “What more can we find?”; this is an opening for another student to share an observation.</a:t>
            </a:r>
            <a:endParaRPr sz="1200">
              <a:solidFill>
                <a:schemeClr val="dk1"/>
              </a:solidFill>
              <a:highlight>
                <a:srgbClr val="FFFFFF"/>
              </a:highlight>
            </a:endParaRPr>
          </a:p>
          <a:p>
            <a:pPr marL="0" lvl="0" indent="0" algn="l" rtl="0">
              <a:spcBef>
                <a:spcPts val="240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
        <p:cNvGrpSpPr/>
        <p:nvPr/>
      </p:nvGrpSpPr>
      <p:grpSpPr>
        <a:xfrm>
          <a:off x="0" y="0"/>
          <a:ext cx="0" cy="0"/>
          <a:chOff x="0" y="0"/>
          <a:chExt cx="0" cy="0"/>
        </a:xfrm>
      </p:grpSpPr>
      <p:sp>
        <p:nvSpPr>
          <p:cNvPr id="73" name="Google Shape;73;g28fab942228_1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4" name="Google Shape;74;g28fab942228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g2f7155fb332_0_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 name="Google Shape;90;g2f7155fb332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2f7155fb332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6" name="Google Shape;96;g2f7155fb332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g2f7155fb332_0_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2" name="Google Shape;102;g2f7155fb332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hyperlink" Target="https://www.climate.gov/news-features/featured-images/arctic-sea-ice-minimum-2024-seventh-lowest-record"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sidc.org/home"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nca2023.globalchange.gov/art-climate/" TargetMode="External"/><Relationship Id="rId2" Type="http://schemas.openxmlformats.org/officeDocument/2006/relationships/hyperlink" Target="https://www.dianeburko.com/"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climate.gov/news-features/climate-qa/whats-coldest-earths-ever-been"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51900" y="-324225"/>
            <a:ext cx="8440200" cy="1233000"/>
          </a:xfrm>
          <a:prstGeom prst="rect">
            <a:avLst/>
          </a:prstGeom>
        </p:spPr>
        <p:txBody>
          <a:bodyPr spcFirstLastPara="1" wrap="square" lIns="91425" tIns="91425" rIns="91425" bIns="91425" anchor="b" anchorCtr="0">
            <a:normAutofit/>
          </a:bodyPr>
          <a:lstStyle/>
          <a:p>
            <a:pPr marL="0" lvl="0" indent="0" algn="ctr" rtl="0">
              <a:lnSpc>
                <a:spcPct val="115000"/>
              </a:lnSpc>
              <a:spcBef>
                <a:spcPts val="1800"/>
              </a:spcBef>
              <a:spcAft>
                <a:spcPts val="600"/>
              </a:spcAft>
              <a:buClr>
                <a:schemeClr val="dk1"/>
              </a:buClr>
              <a:buSzPts val="1100"/>
              <a:buFont typeface="Arial"/>
              <a:buNone/>
            </a:pPr>
            <a:r>
              <a:rPr lang="en" sz="4000" dirty="0"/>
              <a:t>🌎</a:t>
            </a:r>
            <a:r>
              <a:rPr lang="en" sz="4000" dirty="0">
                <a:latin typeface="Architects Daughter"/>
                <a:ea typeface="Architects Daughter"/>
                <a:cs typeface="Architects Daughter"/>
                <a:sym typeface="Architects Daughter"/>
              </a:rPr>
              <a:t> </a:t>
            </a:r>
            <a:r>
              <a:rPr lang="en" sz="2600" dirty="0">
                <a:latin typeface="Architects Daughter"/>
                <a:ea typeface="Architects Daughter"/>
                <a:cs typeface="Architects Daughter"/>
                <a:sym typeface="Architects Daughter"/>
              </a:rPr>
              <a:t>Data Lens: Exploring Earth’s Visual Stories</a:t>
            </a:r>
            <a:endParaRPr sz="6400" dirty="0"/>
          </a:p>
        </p:txBody>
      </p:sp>
      <p:sp>
        <p:nvSpPr>
          <p:cNvPr id="55" name="Google Shape;55;p13"/>
          <p:cNvSpPr txBox="1">
            <a:spLocks noGrp="1"/>
          </p:cNvSpPr>
          <p:nvPr>
            <p:ph type="subTitle" idx="1"/>
          </p:nvPr>
        </p:nvSpPr>
        <p:spPr>
          <a:xfrm>
            <a:off x="271500" y="1035650"/>
            <a:ext cx="8520600" cy="792600"/>
          </a:xfrm>
          <a:prstGeom prst="rect">
            <a:avLst/>
          </a:prstGeom>
        </p:spPr>
        <p:txBody>
          <a:bodyPr spcFirstLastPara="1" wrap="square" lIns="91425" tIns="91425" rIns="91425" bIns="91425" anchor="t" anchorCtr="0">
            <a:noAutofit/>
          </a:bodyPr>
          <a:lstStyle/>
          <a:p>
            <a:pPr marL="0" lvl="0" indent="0" algn="l" rtl="0">
              <a:lnSpc>
                <a:spcPct val="95000"/>
              </a:lnSpc>
              <a:spcBef>
                <a:spcPts val="0"/>
              </a:spcBef>
              <a:spcAft>
                <a:spcPts val="0"/>
              </a:spcAft>
              <a:buSzPts val="1018"/>
              <a:buNone/>
            </a:pPr>
            <a:r>
              <a:rPr lang="en-US" sz="2100" dirty="0">
                <a:solidFill>
                  <a:schemeClr val="dk1"/>
                </a:solidFill>
                <a:latin typeface="Open Sans"/>
                <a:ea typeface="Open Sans"/>
                <a:cs typeface="Open Sans"/>
                <a:sym typeface="Open Sans"/>
              </a:rPr>
              <a:t>We are going to slow down and take ten minutes or so to observe a map and discuss what we discover and notice about it. There are no right or wrong answers.</a:t>
            </a:r>
          </a:p>
          <a:p>
            <a:pPr marL="0" lvl="0" indent="0" algn="l" rtl="0">
              <a:spcBef>
                <a:spcPts val="2400"/>
              </a:spcBef>
              <a:spcAft>
                <a:spcPts val="0"/>
              </a:spcAft>
              <a:buNone/>
            </a:pPr>
            <a:r>
              <a:rPr lang="en-US" sz="2100" b="1" dirty="0">
                <a:solidFill>
                  <a:srgbClr val="282323"/>
                </a:solidFill>
                <a:latin typeface="Open Sans"/>
                <a:ea typeface="Open Sans"/>
                <a:cs typeface="Open Sans"/>
                <a:sym typeface="Open Sans"/>
              </a:rPr>
              <a:t>First: Ground Rules</a:t>
            </a:r>
          </a:p>
          <a:p>
            <a:pPr marL="457200" lvl="0" indent="-361950" algn="l" rtl="0">
              <a:spcBef>
                <a:spcPts val="1200"/>
              </a:spcBef>
              <a:spcAft>
                <a:spcPts val="0"/>
              </a:spcAft>
              <a:buClr>
                <a:srgbClr val="282323"/>
              </a:buClr>
              <a:buSzPts val="2100"/>
              <a:buFont typeface="Lato"/>
              <a:buChar char="-"/>
            </a:pPr>
            <a:r>
              <a:rPr lang="en-US" sz="2100" b="1" dirty="0">
                <a:solidFill>
                  <a:srgbClr val="282323"/>
                </a:solidFill>
                <a:latin typeface="Open Sans"/>
                <a:ea typeface="Open Sans"/>
                <a:cs typeface="Open Sans"/>
                <a:sym typeface="Open Sans"/>
              </a:rPr>
              <a:t>Raise your hand</a:t>
            </a:r>
            <a:r>
              <a:rPr lang="en-US" sz="2100" dirty="0">
                <a:solidFill>
                  <a:srgbClr val="282323"/>
                </a:solidFill>
                <a:latin typeface="Open Sans"/>
                <a:ea typeface="Open Sans"/>
                <a:cs typeface="Open Sans"/>
                <a:sym typeface="Open Sans"/>
              </a:rPr>
              <a:t> to share your ideas with the class.</a:t>
            </a:r>
          </a:p>
          <a:p>
            <a:pPr marL="457200" lvl="0" indent="-361950" algn="l" rtl="0">
              <a:spcBef>
                <a:spcPts val="0"/>
              </a:spcBef>
              <a:spcAft>
                <a:spcPts val="0"/>
              </a:spcAft>
              <a:buClr>
                <a:srgbClr val="282323"/>
              </a:buClr>
              <a:buSzPts val="2100"/>
              <a:buFont typeface="Lato"/>
              <a:buChar char="-"/>
            </a:pPr>
            <a:r>
              <a:rPr lang="en-US" sz="2100" b="1" dirty="0">
                <a:solidFill>
                  <a:srgbClr val="282323"/>
                </a:solidFill>
                <a:latin typeface="Open Sans"/>
                <a:ea typeface="Open Sans"/>
                <a:cs typeface="Open Sans"/>
                <a:sym typeface="Open Sans"/>
              </a:rPr>
              <a:t>All</a:t>
            </a:r>
            <a:r>
              <a:rPr lang="en-US" sz="2100" dirty="0">
                <a:solidFill>
                  <a:srgbClr val="282323"/>
                </a:solidFill>
                <a:latin typeface="Open Sans"/>
                <a:ea typeface="Open Sans"/>
                <a:cs typeface="Open Sans"/>
                <a:sym typeface="Open Sans"/>
              </a:rPr>
              <a:t> ideas are welcome.</a:t>
            </a:r>
          </a:p>
          <a:p>
            <a:pPr marL="457200" lvl="0" indent="-361950" algn="l" rtl="0">
              <a:spcBef>
                <a:spcPts val="0"/>
              </a:spcBef>
              <a:spcAft>
                <a:spcPts val="0"/>
              </a:spcAft>
              <a:buClr>
                <a:srgbClr val="282323"/>
              </a:buClr>
              <a:buSzPts val="2100"/>
              <a:buFont typeface="Lato"/>
              <a:buChar char="-"/>
            </a:pPr>
            <a:r>
              <a:rPr lang="en-US" sz="2100" dirty="0">
                <a:solidFill>
                  <a:srgbClr val="282323"/>
                </a:solidFill>
                <a:latin typeface="Open Sans"/>
                <a:ea typeface="Open Sans"/>
                <a:cs typeface="Open Sans"/>
                <a:sym typeface="Open Sans"/>
              </a:rPr>
              <a:t>Be </a:t>
            </a:r>
            <a:r>
              <a:rPr lang="en-US" sz="2100" b="1" dirty="0">
                <a:solidFill>
                  <a:srgbClr val="282323"/>
                </a:solidFill>
                <a:latin typeface="Open Sans"/>
                <a:ea typeface="Open Sans"/>
                <a:cs typeface="Open Sans"/>
                <a:sym typeface="Open Sans"/>
              </a:rPr>
              <a:t>respectful</a:t>
            </a:r>
            <a:r>
              <a:rPr lang="en-US" sz="2100" dirty="0">
                <a:solidFill>
                  <a:srgbClr val="282323"/>
                </a:solidFill>
                <a:latin typeface="Open Sans"/>
                <a:ea typeface="Open Sans"/>
                <a:cs typeface="Open Sans"/>
                <a:sym typeface="Open Sans"/>
              </a:rPr>
              <a:t> of other’s ideas</a:t>
            </a:r>
          </a:p>
          <a:p>
            <a:pPr marL="914400" lvl="1" indent="-361950" algn="l" rtl="0">
              <a:spcBef>
                <a:spcPts val="0"/>
              </a:spcBef>
              <a:spcAft>
                <a:spcPts val="0"/>
              </a:spcAft>
              <a:buClr>
                <a:srgbClr val="282323"/>
              </a:buClr>
              <a:buSzPts val="2100"/>
              <a:buFont typeface="Open Sans"/>
              <a:buChar char="-"/>
            </a:pPr>
            <a:r>
              <a:rPr lang="en-US" sz="2100" dirty="0">
                <a:solidFill>
                  <a:srgbClr val="282323"/>
                </a:solidFill>
                <a:latin typeface="Open Sans"/>
                <a:ea typeface="Open Sans"/>
                <a:cs typeface="Open Sans"/>
                <a:sym typeface="Open Sans"/>
              </a:rPr>
              <a:t>It’s okay if you disagree</a:t>
            </a:r>
          </a:p>
          <a:p>
            <a:pPr marL="914400" lvl="1" indent="-361950" algn="l" rtl="0">
              <a:spcBef>
                <a:spcPts val="0"/>
              </a:spcBef>
              <a:spcAft>
                <a:spcPts val="0"/>
              </a:spcAft>
              <a:buClr>
                <a:srgbClr val="282323"/>
              </a:buClr>
              <a:buSzPts val="2100"/>
              <a:buFont typeface="Open Sans"/>
              <a:buChar char="-"/>
            </a:pPr>
            <a:r>
              <a:rPr lang="en-US" sz="2100" dirty="0">
                <a:solidFill>
                  <a:srgbClr val="282323"/>
                </a:solidFill>
                <a:latin typeface="Open Sans"/>
                <a:ea typeface="Open Sans"/>
                <a:cs typeface="Open Sans"/>
                <a:sym typeface="Open Sans"/>
              </a:rPr>
              <a:t>Build off each other’s ideas</a:t>
            </a:r>
          </a:p>
          <a:p>
            <a:pPr marL="0" lvl="0" indent="0" algn="l" rtl="0">
              <a:spcBef>
                <a:spcPts val="1200"/>
              </a:spcBef>
              <a:spcAft>
                <a:spcPts val="1200"/>
              </a:spcAft>
              <a:buNone/>
            </a:pPr>
            <a:r>
              <a:rPr lang="en-US" sz="2100" dirty="0">
                <a:solidFill>
                  <a:srgbClr val="282323"/>
                </a:solidFill>
                <a:latin typeface="Open Sans"/>
                <a:ea typeface="Open Sans"/>
                <a:cs typeface="Open Sans"/>
                <a:sym typeface="Open Sans"/>
              </a:rPr>
              <a:t>Next: One minute to quietly observe…</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10863E-C5FE-4B93-B698-14C5855E2CA1}"/>
              </a:ext>
            </a:extLst>
          </p:cNvPr>
          <p:cNvSpPr>
            <a:spLocks noGrp="1"/>
          </p:cNvSpPr>
          <p:nvPr>
            <p:ph type="title"/>
          </p:nvPr>
        </p:nvSpPr>
        <p:spPr/>
        <p:txBody>
          <a:bodyPr/>
          <a:lstStyle/>
          <a:p>
            <a:endParaRPr lang="en-US" dirty="0"/>
          </a:p>
        </p:txBody>
      </p:sp>
      <p:sp>
        <p:nvSpPr>
          <p:cNvPr id="5" name="TextBox 4">
            <a:extLst>
              <a:ext uri="{FF2B5EF4-FFF2-40B4-BE49-F238E27FC236}">
                <a16:creationId xmlns:a16="http://schemas.microsoft.com/office/drawing/2014/main" id="{65823491-6BE7-4864-8F1D-62D87E165A9B}"/>
              </a:ext>
            </a:extLst>
          </p:cNvPr>
          <p:cNvSpPr txBox="1"/>
          <p:nvPr/>
        </p:nvSpPr>
        <p:spPr>
          <a:xfrm>
            <a:off x="1302327" y="109835"/>
            <a:ext cx="6354619" cy="461665"/>
          </a:xfrm>
          <a:prstGeom prst="rect">
            <a:avLst/>
          </a:prstGeom>
          <a:noFill/>
        </p:spPr>
        <p:txBody>
          <a:bodyPr wrap="square" rtlCol="0">
            <a:spAutoFit/>
          </a:bodyPr>
          <a:lstStyle/>
          <a:p>
            <a:pPr algn="ctr"/>
            <a:r>
              <a:rPr lang="en-US" sz="2400" dirty="0"/>
              <a:t>What’s going on here?</a:t>
            </a:r>
          </a:p>
        </p:txBody>
      </p:sp>
      <p:pic>
        <p:nvPicPr>
          <p:cNvPr id="6" name="Picture 5">
            <a:extLst>
              <a:ext uri="{FF2B5EF4-FFF2-40B4-BE49-F238E27FC236}">
                <a16:creationId xmlns:a16="http://schemas.microsoft.com/office/drawing/2014/main" id="{1667CB5A-FCF2-4653-AF34-5CDB0BFC9325}"/>
              </a:ext>
            </a:extLst>
          </p:cNvPr>
          <p:cNvPicPr>
            <a:picLocks noChangeAspect="1"/>
          </p:cNvPicPr>
          <p:nvPr/>
        </p:nvPicPr>
        <p:blipFill>
          <a:blip r:embed="rId2"/>
          <a:stretch>
            <a:fillRect/>
          </a:stretch>
        </p:blipFill>
        <p:spPr>
          <a:xfrm>
            <a:off x="0" y="580717"/>
            <a:ext cx="9144000" cy="3982065"/>
          </a:xfrm>
          <a:prstGeom prst="rect">
            <a:avLst/>
          </a:prstGeom>
        </p:spPr>
      </p:pic>
      <p:sp>
        <p:nvSpPr>
          <p:cNvPr id="7" name="TextBox 6">
            <a:extLst>
              <a:ext uri="{FF2B5EF4-FFF2-40B4-BE49-F238E27FC236}">
                <a16:creationId xmlns:a16="http://schemas.microsoft.com/office/drawing/2014/main" id="{99050AF6-CD83-46E4-B156-DE4A07084CFD}"/>
              </a:ext>
            </a:extLst>
          </p:cNvPr>
          <p:cNvSpPr txBox="1"/>
          <p:nvPr/>
        </p:nvSpPr>
        <p:spPr>
          <a:xfrm>
            <a:off x="3012126" y="4609184"/>
            <a:ext cx="3805381" cy="738664"/>
          </a:xfrm>
          <a:prstGeom prst="rect">
            <a:avLst/>
          </a:prstGeom>
          <a:noFill/>
        </p:spPr>
        <p:txBody>
          <a:bodyPr wrap="square" rtlCol="0">
            <a:spAutoFit/>
          </a:bodyPr>
          <a:lstStyle/>
          <a:p>
            <a:r>
              <a:rPr lang="en-US" dirty="0"/>
              <a:t>Diane </a:t>
            </a:r>
            <a:r>
              <a:rPr lang="en-US" dirty="0" err="1"/>
              <a:t>Burko</a:t>
            </a:r>
            <a:r>
              <a:rPr lang="en-US" dirty="0"/>
              <a:t>; Grinnell Mt. Gould </a:t>
            </a:r>
            <a:r>
              <a:rPr lang="en-US" dirty="0" err="1"/>
              <a:t>Quadtych</a:t>
            </a:r>
            <a:endParaRPr lang="en-US" dirty="0"/>
          </a:p>
          <a:p>
            <a:r>
              <a:rPr lang="en-US" dirty="0"/>
              <a:t>National Climate Assessment 5; Art x Climate</a:t>
            </a:r>
          </a:p>
          <a:p>
            <a:endParaRPr lang="en-US" dirty="0"/>
          </a:p>
        </p:txBody>
      </p:sp>
    </p:spTree>
    <p:extLst>
      <p:ext uri="{BB962C8B-B14F-4D97-AF65-F5344CB8AC3E}">
        <p14:creationId xmlns:p14="http://schemas.microsoft.com/office/powerpoint/2010/main" val="12401479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9"/>
        <p:cNvGrpSpPr/>
        <p:nvPr/>
      </p:nvGrpSpPr>
      <p:grpSpPr>
        <a:xfrm>
          <a:off x="0" y="0"/>
          <a:ext cx="0" cy="0"/>
          <a:chOff x="0" y="0"/>
          <a:chExt cx="0" cy="0"/>
        </a:xfrm>
      </p:grpSpPr>
      <p:sp>
        <p:nvSpPr>
          <p:cNvPr id="63" name="Google Shape;63;p14"/>
          <p:cNvSpPr txBox="1">
            <a:spLocks noGrp="1"/>
          </p:cNvSpPr>
          <p:nvPr>
            <p:ph type="title" idx="4294967295"/>
          </p:nvPr>
        </p:nvSpPr>
        <p:spPr>
          <a:xfrm>
            <a:off x="490000" y="42825"/>
            <a:ext cx="7806000" cy="528600"/>
          </a:xfrm>
          <a:prstGeom prst="rect">
            <a:avLst/>
          </a:prstGeom>
        </p:spPr>
        <p:txBody>
          <a:bodyPr spcFirstLastPara="1" wrap="square" lIns="91425" tIns="91425" rIns="91425" bIns="91425" anchor="t" anchorCtr="0">
            <a:normAutofit fontScale="90000"/>
          </a:bodyPr>
          <a:lstStyle/>
          <a:p>
            <a:pPr marL="0" lvl="0" indent="0" algn="l" rtl="0">
              <a:spcBef>
                <a:spcPts val="600"/>
              </a:spcBef>
              <a:spcAft>
                <a:spcPts val="600"/>
              </a:spcAft>
              <a:buClr>
                <a:schemeClr val="dk1"/>
              </a:buClr>
              <a:buSzPts val="1100"/>
              <a:buFont typeface="Arial"/>
              <a:buNone/>
            </a:pPr>
            <a:r>
              <a:rPr lang="en" sz="1800" dirty="0">
                <a:latin typeface="Open Sans"/>
                <a:ea typeface="Open Sans"/>
                <a:cs typeface="Open Sans"/>
                <a:sym typeface="Open Sans"/>
              </a:rPr>
              <a:t>1) What’s going on in this image?</a:t>
            </a:r>
            <a:endParaRPr sz="2188" dirty="0">
              <a:latin typeface="Open Sans"/>
              <a:ea typeface="Open Sans"/>
              <a:cs typeface="Open Sans"/>
              <a:sym typeface="Open Sans"/>
            </a:endParaRPr>
          </a:p>
        </p:txBody>
      </p:sp>
      <p:pic>
        <p:nvPicPr>
          <p:cNvPr id="3" name="Picture 2">
            <a:extLst>
              <a:ext uri="{FF2B5EF4-FFF2-40B4-BE49-F238E27FC236}">
                <a16:creationId xmlns:a16="http://schemas.microsoft.com/office/drawing/2014/main" id="{44C282FB-37F8-4601-BD3F-BAD23EF3D7DE}"/>
              </a:ext>
            </a:extLst>
          </p:cNvPr>
          <p:cNvPicPr>
            <a:picLocks noChangeAspect="1"/>
          </p:cNvPicPr>
          <p:nvPr/>
        </p:nvPicPr>
        <p:blipFill>
          <a:blip r:embed="rId3"/>
          <a:stretch>
            <a:fillRect/>
          </a:stretch>
        </p:blipFill>
        <p:spPr>
          <a:xfrm>
            <a:off x="1746986" y="621352"/>
            <a:ext cx="5292027" cy="4479323"/>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16"/>
          <p:cNvSpPr txBox="1"/>
          <p:nvPr/>
        </p:nvSpPr>
        <p:spPr>
          <a:xfrm>
            <a:off x="163780" y="1239343"/>
            <a:ext cx="2382982" cy="4085400"/>
          </a:xfrm>
          <a:prstGeom prst="rect">
            <a:avLst/>
          </a:prstGeom>
          <a:noFill/>
          <a:ln>
            <a:noFill/>
          </a:ln>
        </p:spPr>
        <p:txBody>
          <a:bodyPr spcFirstLastPara="1" wrap="square" lIns="91425" tIns="91425" rIns="91425" bIns="91425" anchor="t" anchorCtr="0">
            <a:noAutofit/>
          </a:bodyPr>
          <a:lstStyle/>
          <a:p>
            <a:pPr marL="342900" lvl="0" indent="-342900" algn="l" rtl="0">
              <a:spcBef>
                <a:spcPts val="600"/>
              </a:spcBef>
              <a:spcAft>
                <a:spcPts val="0"/>
              </a:spcAft>
              <a:buClr>
                <a:schemeClr val="dk1"/>
              </a:buClr>
              <a:buSzPts val="1100"/>
              <a:buFont typeface="Arial"/>
              <a:buAutoNum type="arabicParenR"/>
            </a:pPr>
            <a:r>
              <a:rPr lang="en-US" sz="1500" dirty="0">
                <a:solidFill>
                  <a:schemeClr val="dk1"/>
                </a:solidFill>
                <a:latin typeface="Open Sans"/>
                <a:ea typeface="Open Sans"/>
                <a:cs typeface="Open Sans"/>
                <a:sym typeface="Open Sans"/>
              </a:rPr>
              <a:t>What do these two images have in common?</a:t>
            </a:r>
          </a:p>
          <a:p>
            <a:pPr marL="342900" lvl="0" indent="-342900" algn="l" rtl="0">
              <a:spcBef>
                <a:spcPts val="600"/>
              </a:spcBef>
              <a:spcAft>
                <a:spcPts val="0"/>
              </a:spcAft>
              <a:buClr>
                <a:schemeClr val="dk1"/>
              </a:buClr>
              <a:buSzPts val="1100"/>
              <a:buFont typeface="Arial"/>
              <a:buAutoNum type="arabicParenR"/>
            </a:pPr>
            <a:r>
              <a:rPr lang="en-US" sz="1500" dirty="0">
                <a:solidFill>
                  <a:schemeClr val="dk1"/>
                </a:solidFill>
                <a:latin typeface="Open Sans"/>
                <a:ea typeface="Open Sans"/>
                <a:cs typeface="Open Sans"/>
                <a:sym typeface="Open Sans"/>
              </a:rPr>
              <a:t>In what ways do these images differ?</a:t>
            </a:r>
          </a:p>
          <a:p>
            <a:pPr marL="342900" lvl="0" indent="-342900" algn="l" rtl="0">
              <a:spcBef>
                <a:spcPts val="600"/>
              </a:spcBef>
              <a:spcAft>
                <a:spcPts val="0"/>
              </a:spcAft>
              <a:buClr>
                <a:schemeClr val="dk1"/>
              </a:buClr>
              <a:buSzPts val="1100"/>
              <a:buFont typeface="Arial"/>
              <a:buAutoNum type="arabicParenR"/>
            </a:pPr>
            <a:r>
              <a:rPr lang="en-US" sz="1500" dirty="0">
                <a:solidFill>
                  <a:schemeClr val="dk1"/>
                </a:solidFill>
                <a:latin typeface="Open Sans"/>
                <a:ea typeface="Open Sans"/>
                <a:cs typeface="Open Sans"/>
                <a:sym typeface="Open Sans"/>
              </a:rPr>
              <a:t>What do you think the timelapse of the glacier is trying to convey?</a:t>
            </a:r>
          </a:p>
          <a:p>
            <a:pPr marL="342900" lvl="0" indent="-342900" algn="l" rtl="0">
              <a:spcBef>
                <a:spcPts val="600"/>
              </a:spcBef>
              <a:spcAft>
                <a:spcPts val="0"/>
              </a:spcAft>
              <a:buClr>
                <a:schemeClr val="dk1"/>
              </a:buClr>
              <a:buSzPts val="1100"/>
              <a:buFont typeface="Arial"/>
              <a:buAutoNum type="arabicParenR"/>
            </a:pPr>
            <a:r>
              <a:rPr lang="en-US" sz="1500" dirty="0">
                <a:solidFill>
                  <a:schemeClr val="dk1"/>
                </a:solidFill>
                <a:latin typeface="Open Sans"/>
                <a:ea typeface="Open Sans"/>
                <a:cs typeface="Open Sans"/>
                <a:sym typeface="Open Sans"/>
              </a:rPr>
              <a:t>What do you think the snapshot of Arctic Sea Ice minimum is trying to convey?</a:t>
            </a:r>
          </a:p>
        </p:txBody>
      </p:sp>
      <p:pic>
        <p:nvPicPr>
          <p:cNvPr id="8" name="Picture 7">
            <a:extLst>
              <a:ext uri="{FF2B5EF4-FFF2-40B4-BE49-F238E27FC236}">
                <a16:creationId xmlns:a16="http://schemas.microsoft.com/office/drawing/2014/main" id="{780A0727-AA81-4E23-AD8B-5EBC4234AD4A}"/>
              </a:ext>
            </a:extLst>
          </p:cNvPr>
          <p:cNvPicPr>
            <a:picLocks noChangeAspect="1"/>
          </p:cNvPicPr>
          <p:nvPr/>
        </p:nvPicPr>
        <p:blipFill>
          <a:blip r:embed="rId3"/>
          <a:stretch>
            <a:fillRect/>
          </a:stretch>
        </p:blipFill>
        <p:spPr>
          <a:xfrm>
            <a:off x="4261757" y="122178"/>
            <a:ext cx="4651380" cy="2025601"/>
          </a:xfrm>
          <a:prstGeom prst="rect">
            <a:avLst/>
          </a:prstGeom>
        </p:spPr>
      </p:pic>
      <p:pic>
        <p:nvPicPr>
          <p:cNvPr id="11" name="Picture 10">
            <a:extLst>
              <a:ext uri="{FF2B5EF4-FFF2-40B4-BE49-F238E27FC236}">
                <a16:creationId xmlns:a16="http://schemas.microsoft.com/office/drawing/2014/main" id="{401F818E-023E-4A69-84AC-F9619B866A43}"/>
              </a:ext>
            </a:extLst>
          </p:cNvPr>
          <p:cNvPicPr>
            <a:picLocks noChangeAspect="1"/>
          </p:cNvPicPr>
          <p:nvPr/>
        </p:nvPicPr>
        <p:blipFill>
          <a:blip r:embed="rId4"/>
          <a:stretch>
            <a:fillRect/>
          </a:stretch>
        </p:blipFill>
        <p:spPr>
          <a:xfrm>
            <a:off x="4261757" y="2275504"/>
            <a:ext cx="3388350" cy="2867996"/>
          </a:xfrm>
          <a:prstGeom prst="rect">
            <a:avLst/>
          </a:prstGeom>
        </p:spPr>
      </p:pic>
      <p:sp>
        <p:nvSpPr>
          <p:cNvPr id="13" name="TextBox 12">
            <a:extLst>
              <a:ext uri="{FF2B5EF4-FFF2-40B4-BE49-F238E27FC236}">
                <a16:creationId xmlns:a16="http://schemas.microsoft.com/office/drawing/2014/main" id="{BBA8CB1B-5FD6-422F-82BC-C074521CF24B}"/>
              </a:ext>
            </a:extLst>
          </p:cNvPr>
          <p:cNvSpPr txBox="1"/>
          <p:nvPr/>
        </p:nvSpPr>
        <p:spPr>
          <a:xfrm>
            <a:off x="2791690" y="837284"/>
            <a:ext cx="1559874" cy="954107"/>
          </a:xfrm>
          <a:prstGeom prst="rect">
            <a:avLst/>
          </a:prstGeom>
          <a:noFill/>
        </p:spPr>
        <p:txBody>
          <a:bodyPr wrap="square" rtlCol="0">
            <a:spAutoFit/>
          </a:bodyPr>
          <a:lstStyle/>
          <a:p>
            <a:r>
              <a:rPr lang="en-US" dirty="0"/>
              <a:t>Grinnell Mt. Gould </a:t>
            </a:r>
            <a:r>
              <a:rPr lang="en-US" dirty="0" err="1"/>
              <a:t>Quadtych</a:t>
            </a:r>
            <a:endParaRPr lang="en-US" dirty="0"/>
          </a:p>
          <a:p>
            <a:r>
              <a:rPr lang="en-US" dirty="0"/>
              <a:t>Glacier</a:t>
            </a:r>
          </a:p>
          <a:p>
            <a:endParaRPr lang="en-US" dirty="0"/>
          </a:p>
        </p:txBody>
      </p:sp>
      <p:sp>
        <p:nvSpPr>
          <p:cNvPr id="14" name="TextBox 13">
            <a:extLst>
              <a:ext uri="{FF2B5EF4-FFF2-40B4-BE49-F238E27FC236}">
                <a16:creationId xmlns:a16="http://schemas.microsoft.com/office/drawing/2014/main" id="{B6A29E3E-A4C2-43A2-AA79-90032CE72311}"/>
              </a:ext>
            </a:extLst>
          </p:cNvPr>
          <p:cNvSpPr txBox="1"/>
          <p:nvPr/>
        </p:nvSpPr>
        <p:spPr>
          <a:xfrm>
            <a:off x="2865168" y="2995722"/>
            <a:ext cx="1412917" cy="954107"/>
          </a:xfrm>
          <a:prstGeom prst="rect">
            <a:avLst/>
          </a:prstGeom>
          <a:noFill/>
        </p:spPr>
        <p:txBody>
          <a:bodyPr wrap="square" rtlCol="0">
            <a:spAutoFit/>
          </a:bodyPr>
          <a:lstStyle/>
          <a:p>
            <a:r>
              <a:rPr lang="en-US" dirty="0"/>
              <a:t>2024 – Arctic sea ice minimum</a:t>
            </a:r>
          </a:p>
          <a:p>
            <a:endParaRPr lang="en-US" dirty="0"/>
          </a:p>
        </p:txBody>
      </p:sp>
      <p:sp>
        <p:nvSpPr>
          <p:cNvPr id="15" name="Google Shape;87;p17">
            <a:extLst>
              <a:ext uri="{FF2B5EF4-FFF2-40B4-BE49-F238E27FC236}">
                <a16:creationId xmlns:a16="http://schemas.microsoft.com/office/drawing/2014/main" id="{F267D1FC-B41A-4A5F-9E85-649F950DFEEC}"/>
              </a:ext>
            </a:extLst>
          </p:cNvPr>
          <p:cNvSpPr txBox="1"/>
          <p:nvPr/>
        </p:nvSpPr>
        <p:spPr>
          <a:xfrm>
            <a:off x="181129" y="467997"/>
            <a:ext cx="3172875" cy="574466"/>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None/>
            </a:pPr>
            <a:r>
              <a:rPr lang="en" sz="2800" dirty="0">
                <a:solidFill>
                  <a:schemeClr val="dk1"/>
                </a:solidFill>
                <a:latin typeface="Open Sans"/>
                <a:ea typeface="Open Sans"/>
                <a:cs typeface="Open Sans"/>
                <a:sym typeface="Open Sans"/>
              </a:rPr>
              <a:t>Answer on your worksheet:</a:t>
            </a:r>
            <a:endParaRPr sz="2800" dirty="0">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2" name="Google Shape;92;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latin typeface="Open Sans"/>
                <a:ea typeface="Open Sans"/>
                <a:cs typeface="Open Sans"/>
                <a:sym typeface="Open Sans"/>
              </a:rPr>
              <a:t>End of Data Lens</a:t>
            </a:r>
            <a:endParaRPr>
              <a:latin typeface="Open Sans"/>
              <a:ea typeface="Open Sans"/>
              <a:cs typeface="Open Sans"/>
              <a:sym typeface="Open Sans"/>
            </a:endParaRPr>
          </a:p>
        </p:txBody>
      </p:sp>
      <p:sp>
        <p:nvSpPr>
          <p:cNvPr id="93" name="Google Shape;93;p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None/>
            </a:pPr>
            <a:r>
              <a:rPr lang="en-US" dirty="0">
                <a:latin typeface="Open Sans"/>
                <a:ea typeface="Open Sans"/>
                <a:cs typeface="Open Sans"/>
                <a:sym typeface="Open Sans"/>
              </a:rPr>
              <a:t>Learn more about the dataset and the artwork. Read the descriptions on the next two slides. (5 min)</a:t>
            </a:r>
            <a:endParaRPr dirty="0">
              <a:latin typeface="Open Sans"/>
              <a:ea typeface="Open Sans"/>
              <a:cs typeface="Open Sans"/>
              <a:sym typeface="Open Sans"/>
            </a:endParaRPr>
          </a:p>
          <a:p>
            <a:pPr marL="0" lvl="0" indent="0" algn="l" rtl="0">
              <a:spcBef>
                <a:spcPts val="1200"/>
              </a:spcBef>
              <a:spcAft>
                <a:spcPts val="1200"/>
              </a:spcAft>
              <a:buNone/>
            </a:pPr>
            <a:r>
              <a:rPr lang="en" dirty="0">
                <a:latin typeface="Open Sans"/>
                <a:ea typeface="Open Sans"/>
                <a:cs typeface="Open Sans"/>
                <a:sym typeface="Open Sans"/>
              </a:rPr>
              <a:t>Then, read an article and summarize it in 30 words. (20 min)</a:t>
            </a:r>
            <a:endParaRPr dirty="0">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Google Shape;98;p1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220" u="sng" dirty="0">
                <a:solidFill>
                  <a:schemeClr val="hlink"/>
                </a:solidFill>
                <a:latin typeface="Open Sans"/>
                <a:ea typeface="Open Sans"/>
                <a:cs typeface="Open Sans"/>
                <a:sym typeface="Open Sans"/>
                <a:hlinkClick r:id="rId3"/>
              </a:rPr>
              <a:t>2024 Arctic sea ice summer minimum</a:t>
            </a:r>
            <a:endParaRPr sz="2220" dirty="0">
              <a:latin typeface="Open Sans"/>
              <a:ea typeface="Open Sans"/>
              <a:cs typeface="Open Sans"/>
              <a:sym typeface="Open Sans"/>
            </a:endParaRPr>
          </a:p>
        </p:txBody>
      </p:sp>
      <p:sp>
        <p:nvSpPr>
          <p:cNvPr id="4" name="Rectangle 3">
            <a:extLst>
              <a:ext uri="{FF2B5EF4-FFF2-40B4-BE49-F238E27FC236}">
                <a16:creationId xmlns:a16="http://schemas.microsoft.com/office/drawing/2014/main" id="{4E178FE6-B32A-4BDD-8AEA-371F5CE01287}"/>
              </a:ext>
            </a:extLst>
          </p:cNvPr>
          <p:cNvSpPr>
            <a:spLocks noChangeArrowheads="1"/>
          </p:cNvSpPr>
          <p:nvPr/>
        </p:nvSpPr>
        <p:spPr bwMode="auto">
          <a:xfrm>
            <a:off x="311700" y="1100707"/>
            <a:ext cx="8832300" cy="35086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1"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2400" b="0" i="0" dirty="0">
                <a:solidFill>
                  <a:srgbClr val="212121"/>
                </a:solidFill>
                <a:effectLst/>
                <a:latin typeface="Source Sans 3"/>
              </a:rPr>
              <a:t>Sea ice concentration in the Arctic Ocean on September 11, 2024, the day of the smallest minimum ice extent of the year. The gold line shows the median extent of ice from 1981-2020, meaning half of the years had larger extents on this day, and half had smaller. The ice extent—the area of ocean at least 15% covered by ice—in 2024 was seventh smallest on record. NOAA Climate.gov image, based on data from the National Snow and Ice Data Center. </a:t>
            </a:r>
            <a:endParaRPr lang="en-US" altLang="en-US" sz="1800" dirty="0">
              <a:solidFill>
                <a:schemeClr val="tx1"/>
              </a:solidFill>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Arial" panose="020B0604020202020204" pitchFamily="34" charset="0"/>
              </a:rPr>
              <a:t>Source: </a:t>
            </a:r>
            <a:r>
              <a:rPr kumimoji="0" lang="en-US" altLang="en-US" sz="1800" b="0" i="0" u="none" strike="noStrike" cap="none" normalizeH="0" baseline="0" dirty="0">
                <a:ln>
                  <a:noFill/>
                </a:ln>
                <a:solidFill>
                  <a:schemeClr val="tx1"/>
                </a:solidFill>
                <a:effectLst/>
                <a:latin typeface="Arial" panose="020B0604020202020204" pitchFamily="34" charset="0"/>
                <a:hlinkClick r:id="rId4"/>
              </a:rPr>
              <a:t>National Snow and Ice Data Center</a:t>
            </a: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422123-9D9B-4EDE-9224-2192AD67B0E5}"/>
              </a:ext>
            </a:extLst>
          </p:cNvPr>
          <p:cNvSpPr>
            <a:spLocks noGrp="1"/>
          </p:cNvSpPr>
          <p:nvPr>
            <p:ph type="title"/>
          </p:nvPr>
        </p:nvSpPr>
        <p:spPr>
          <a:xfrm>
            <a:off x="434164" y="445025"/>
            <a:ext cx="8520600" cy="572700"/>
          </a:xfrm>
        </p:spPr>
        <p:txBody>
          <a:bodyPr>
            <a:noAutofit/>
          </a:bodyPr>
          <a:lstStyle/>
          <a:p>
            <a:r>
              <a:rPr lang="en-US" sz="1800" dirty="0">
                <a:latin typeface="Open Sans" panose="020B0606030504020204" pitchFamily="34" charset="0"/>
                <a:ea typeface="Open Sans" panose="020B0606030504020204" pitchFamily="34" charset="0"/>
                <a:cs typeface="Open Sans" panose="020B0606030504020204" pitchFamily="34" charset="0"/>
                <a:hlinkClick r:id="rId2"/>
              </a:rPr>
              <a:t>Diane </a:t>
            </a:r>
            <a:r>
              <a:rPr lang="en-US" sz="1800" dirty="0" err="1">
                <a:latin typeface="Open Sans" panose="020B0606030504020204" pitchFamily="34" charset="0"/>
                <a:ea typeface="Open Sans" panose="020B0606030504020204" pitchFamily="34" charset="0"/>
                <a:cs typeface="Open Sans" panose="020B0606030504020204" pitchFamily="34" charset="0"/>
                <a:hlinkClick r:id="rId2"/>
              </a:rPr>
              <a:t>Burko</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Grinnell Mt. Gould </a:t>
            </a:r>
            <a:r>
              <a:rPr lang="en-US" sz="1800" dirty="0" err="1">
                <a:latin typeface="Open Sans" panose="020B0606030504020204" pitchFamily="34" charset="0"/>
                <a:ea typeface="Open Sans" panose="020B0606030504020204" pitchFamily="34" charset="0"/>
                <a:cs typeface="Open Sans" panose="020B0606030504020204" pitchFamily="34" charset="0"/>
              </a:rPr>
              <a:t>Quadtych</a:t>
            </a:r>
            <a:br>
              <a:rPr lang="en-US" sz="1800" dirty="0">
                <a:latin typeface="Open Sans" panose="020B0606030504020204" pitchFamily="34" charset="0"/>
                <a:ea typeface="Open Sans" panose="020B0606030504020204" pitchFamily="34" charset="0"/>
                <a:cs typeface="Open Sans" panose="020B0606030504020204" pitchFamily="34" charset="0"/>
              </a:rPr>
            </a:br>
            <a:r>
              <a:rPr lang="en-US" sz="1800" dirty="0">
                <a:latin typeface="Open Sans" panose="020B0606030504020204" pitchFamily="34" charset="0"/>
                <a:ea typeface="Open Sans" panose="020B0606030504020204" pitchFamily="34" charset="0"/>
                <a:cs typeface="Open Sans" panose="020B0606030504020204" pitchFamily="34" charset="0"/>
              </a:rPr>
              <a:t>(2009, oil on canvas)</a:t>
            </a:r>
            <a:br>
              <a:rPr lang="en-US" sz="1800" dirty="0"/>
            </a:br>
            <a:endParaRPr lang="en-US" sz="1800" dirty="0"/>
          </a:p>
        </p:txBody>
      </p:sp>
      <p:sp>
        <p:nvSpPr>
          <p:cNvPr id="3" name="Text Placeholder 2">
            <a:extLst>
              <a:ext uri="{FF2B5EF4-FFF2-40B4-BE49-F238E27FC236}">
                <a16:creationId xmlns:a16="http://schemas.microsoft.com/office/drawing/2014/main" id="{2F92C2CC-F085-4ECB-BAAE-56387CABBD5B}"/>
              </a:ext>
            </a:extLst>
          </p:cNvPr>
          <p:cNvSpPr>
            <a:spLocks noGrp="1"/>
          </p:cNvSpPr>
          <p:nvPr>
            <p:ph type="body" idx="1"/>
          </p:nvPr>
        </p:nvSpPr>
        <p:spPr>
          <a:xfrm>
            <a:off x="311700" y="1707647"/>
            <a:ext cx="8520600" cy="2990828"/>
          </a:xfrm>
        </p:spPr>
        <p:txBody>
          <a:bodyPr>
            <a:normAutofit fontScale="92500" lnSpcReduction="10000"/>
          </a:bodyPr>
          <a:lstStyle/>
          <a:p>
            <a:pPr marL="114300" indent="0">
              <a:buNone/>
            </a:pPr>
            <a:r>
              <a:rPr lang="en-US" b="1"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Artist's statement:</a:t>
            </a:r>
            <a:r>
              <a:rPr lang="en-US" b="0" i="0" dirty="0">
                <a:solidFill>
                  <a:srgbClr val="333333"/>
                </a:solidFill>
                <a:effectLst/>
                <a:latin typeface="Open Sans" panose="020B0606030504020204" pitchFamily="34" charset="0"/>
                <a:ea typeface="Open Sans" panose="020B0606030504020204" pitchFamily="34" charset="0"/>
                <a:cs typeface="Open Sans" panose="020B0606030504020204" pitchFamily="34" charset="0"/>
              </a:rPr>
              <a:t> This work portrays Grinnell Glacier in Glacier National Park, Montana in four time periods between 1920 and 2006, with the glacier losing mass in each painting. The piece considers the marks that humanity leaves on the landscape, reflecting the impact of industrial and colonial activity on those same landscapes. While these paintings deal with impending climate catastrophe, rather than lingering in dystopia they celebrate the sublimity of the landscape by honoring the intricate geological and political webs that shape the identity of a place.</a:t>
            </a:r>
          </a:p>
          <a:p>
            <a:pPr marL="114300" indent="0">
              <a:buNone/>
            </a:pPr>
            <a:endParaRPr lang="en-US" dirty="0">
              <a:solidFill>
                <a:srgbClr val="333333"/>
              </a:solidFill>
              <a:latin typeface="Open Sans" panose="020B0606030504020204" pitchFamily="34" charset="0"/>
              <a:ea typeface="Open Sans" panose="020B0606030504020204" pitchFamily="34" charset="0"/>
              <a:cs typeface="Open Sans" panose="020B0606030504020204" pitchFamily="34" charset="0"/>
            </a:endParaRPr>
          </a:p>
          <a:p>
            <a:pPr marL="114300" indent="0">
              <a:buNone/>
            </a:pPr>
            <a:r>
              <a:rPr kumimoji="0" lang="en-US" altLang="en-US" sz="1800" b="0" i="0" u="none" strike="noStrike" cap="none" normalizeH="0" baseline="0" dirty="0">
                <a:ln>
                  <a:noFill/>
                </a:ln>
                <a:solidFill>
                  <a:schemeClr val="tx1"/>
                </a:solidFill>
                <a:effectLst/>
                <a:latin typeface="Arial" panose="020B0604020202020204" pitchFamily="34" charset="0"/>
              </a:rPr>
              <a:t>Source: </a:t>
            </a:r>
            <a:r>
              <a:rPr kumimoji="0" lang="en-US" altLang="en-US" sz="1800" b="0" i="0" u="none" strike="noStrike" cap="none" normalizeH="0" baseline="0" dirty="0">
                <a:ln>
                  <a:noFill/>
                </a:ln>
                <a:solidFill>
                  <a:schemeClr val="tx1"/>
                </a:solidFill>
                <a:effectLst/>
                <a:latin typeface="Arial" panose="020B0604020202020204" pitchFamily="34" charset="0"/>
                <a:hlinkClick r:id="rId3"/>
              </a:rPr>
              <a:t>Fifth National Climate Assessment Art x Climate Gallery</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3191541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3"/>
        <p:cNvGrpSpPr/>
        <p:nvPr/>
      </p:nvGrpSpPr>
      <p:grpSpPr>
        <a:xfrm>
          <a:off x="0" y="0"/>
          <a:ext cx="0" cy="0"/>
          <a:chOff x="0" y="0"/>
          <a:chExt cx="0" cy="0"/>
        </a:xfrm>
      </p:grpSpPr>
      <p:sp>
        <p:nvSpPr>
          <p:cNvPr id="104" name="Google Shape;104;p2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dirty="0">
                <a:latin typeface="Open Sans"/>
                <a:ea typeface="Open Sans"/>
                <a:cs typeface="Open Sans"/>
                <a:sym typeface="Open Sans"/>
              </a:rPr>
              <a:t>Reading Extension</a:t>
            </a:r>
            <a:endParaRPr dirty="0">
              <a:latin typeface="Open Sans"/>
              <a:ea typeface="Open Sans"/>
              <a:cs typeface="Open Sans"/>
              <a:sym typeface="Open Sans"/>
            </a:endParaRPr>
          </a:p>
        </p:txBody>
      </p:sp>
      <p:sp>
        <p:nvSpPr>
          <p:cNvPr id="105" name="Google Shape;105;p2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1800"/>
              </a:spcBef>
              <a:spcAft>
                <a:spcPts val="0"/>
              </a:spcAft>
              <a:buClr>
                <a:schemeClr val="dk1"/>
              </a:buClr>
              <a:buSzPts val="1100"/>
              <a:buFont typeface="Arial"/>
              <a:buNone/>
            </a:pPr>
            <a:r>
              <a:rPr lang="en" sz="1600" dirty="0">
                <a:solidFill>
                  <a:schemeClr val="dk1"/>
                </a:solidFill>
                <a:latin typeface="Open Sans"/>
                <a:ea typeface="Open Sans"/>
                <a:cs typeface="Open Sans"/>
                <a:sym typeface="Open Sans"/>
              </a:rPr>
              <a:t>High School level (10-20 minutes)</a:t>
            </a:r>
            <a:endParaRPr sz="1600" dirty="0">
              <a:solidFill>
                <a:schemeClr val="dk1"/>
              </a:solidFill>
              <a:latin typeface="Open Sans"/>
              <a:ea typeface="Open Sans"/>
              <a:cs typeface="Open Sans"/>
              <a:sym typeface="Open Sans"/>
            </a:endParaRPr>
          </a:p>
          <a:p>
            <a:pPr marL="0" lvl="0" indent="0" algn="l" rtl="0">
              <a:spcBef>
                <a:spcPts val="600"/>
              </a:spcBef>
              <a:spcAft>
                <a:spcPts val="0"/>
              </a:spcAft>
              <a:buClr>
                <a:schemeClr val="dk1"/>
              </a:buClr>
              <a:buSzPts val="1100"/>
              <a:buFont typeface="Arial"/>
              <a:buNone/>
            </a:pPr>
            <a:endParaRPr sz="1200" b="1" dirty="0">
              <a:solidFill>
                <a:schemeClr val="dk1"/>
              </a:solidFill>
              <a:latin typeface="Open Sans"/>
              <a:ea typeface="Open Sans"/>
              <a:cs typeface="Open Sans"/>
              <a:sym typeface="Open Sans"/>
            </a:endParaRPr>
          </a:p>
          <a:p>
            <a:pPr marL="0" marR="0" lvl="0" indent="0">
              <a:lnSpc>
                <a:spcPct val="140000"/>
              </a:lnSpc>
              <a:spcBef>
                <a:spcPts val="0"/>
              </a:spcBef>
              <a:spcAft>
                <a:spcPts val="0"/>
              </a:spcAft>
              <a:buSzPts val="1200"/>
              <a:buNone/>
            </a:pPr>
            <a:r>
              <a:rPr lang="en-US" sz="1800" dirty="0">
                <a:effectLst/>
                <a:latin typeface="Open Sans" panose="020B0606030504020204" pitchFamily="34" charset="0"/>
                <a:ea typeface="Open Sans" panose="020B0606030504020204" pitchFamily="34" charset="0"/>
              </a:rPr>
              <a:t>Reading Extension:  </a:t>
            </a:r>
            <a:r>
              <a:rPr lang="en-US" sz="1800" u="sng" dirty="0">
                <a:solidFill>
                  <a:srgbClr val="0000FF"/>
                </a:solidFill>
                <a:effectLst/>
                <a:latin typeface="Open Sans" panose="020B0606030504020204" pitchFamily="34" charset="0"/>
                <a:ea typeface="Open Sans" panose="020B0606030504020204" pitchFamily="34" charset="0"/>
                <a:hlinkClick r:id="rId3"/>
              </a:rPr>
              <a:t>What’s the coldest the Earth’s ever been?</a:t>
            </a:r>
            <a:endParaRPr lang="en-US" sz="1800" dirty="0">
              <a:effectLst/>
              <a:latin typeface="Times New Roman" panose="02020603050405020304" pitchFamily="18" charset="0"/>
              <a:ea typeface="Times New Roman" panose="02020603050405020304" pitchFamily="18" charset="0"/>
            </a:endParaRPr>
          </a:p>
          <a:p>
            <a:pPr marL="0" marR="0" lvl="0" indent="0">
              <a:lnSpc>
                <a:spcPct val="140000"/>
              </a:lnSpc>
              <a:spcBef>
                <a:spcPts val="0"/>
              </a:spcBef>
              <a:spcAft>
                <a:spcPts val="0"/>
              </a:spcAft>
              <a:buSzPts val="1200"/>
              <a:buNone/>
            </a:pPr>
            <a:r>
              <a:rPr lang="en-US" sz="1800" dirty="0">
                <a:effectLst/>
                <a:latin typeface="Open Sans" panose="020B0606030504020204" pitchFamily="34" charset="0"/>
                <a:ea typeface="Open Sans" panose="020B0606030504020204" pitchFamily="34" charset="0"/>
              </a:rPr>
              <a:t>Summarize the article in ~30 words. Present your summary to the class.</a:t>
            </a:r>
            <a:endParaRPr lang="en-US" sz="1800" dirty="0">
              <a:effectLst/>
              <a:latin typeface="Times New Roman" panose="02020603050405020304" pitchFamily="18" charset="0"/>
              <a:ea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268</TotalTime>
  <Words>557</Words>
  <Application>Microsoft Office PowerPoint</Application>
  <PresentationFormat>On-screen Show (16:9)</PresentationFormat>
  <Paragraphs>41</Paragraphs>
  <Slides>8</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8</vt:i4>
      </vt:variant>
    </vt:vector>
  </HeadingPairs>
  <TitlesOfParts>
    <vt:vector size="15" baseType="lpstr">
      <vt:lpstr>Architects Daughter</vt:lpstr>
      <vt:lpstr>Source Sans 3</vt:lpstr>
      <vt:lpstr>Lato</vt:lpstr>
      <vt:lpstr>Arial</vt:lpstr>
      <vt:lpstr>Open Sans</vt:lpstr>
      <vt:lpstr>Times New Roman</vt:lpstr>
      <vt:lpstr>Simple Light</vt:lpstr>
      <vt:lpstr>🌎 Data Lens: Exploring Earth’s Visual Stories</vt:lpstr>
      <vt:lpstr>PowerPoint Presentation</vt:lpstr>
      <vt:lpstr>1) What’s going on in this image?</vt:lpstr>
      <vt:lpstr>PowerPoint Presentation</vt:lpstr>
      <vt:lpstr>End of Data Lens</vt:lpstr>
      <vt:lpstr>2024 Arctic sea ice summer minimum</vt:lpstr>
      <vt:lpstr>Diane Burko Grinnell Mt. Gould Quadtych (2009, oil on canvas) </vt:lpstr>
      <vt:lpstr>Reading Extension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Data Lens: Exploring Earth’s Visual Stories</dc:title>
  <dc:creator>Hilary Peddicord</dc:creator>
  <cp:lastModifiedBy>Hilary Peddicord</cp:lastModifiedBy>
  <cp:revision>13</cp:revision>
  <dcterms:modified xsi:type="dcterms:W3CDTF">2025-03-13T18:52:59Z</dcterms:modified>
</cp:coreProperties>
</file>