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64" r:id="rId3"/>
    <p:sldId id="257" r:id="rId4"/>
    <p:sldId id="260" r:id="rId5"/>
    <p:sldId id="259" r:id="rId6"/>
    <p:sldId id="265" r:id="rId7"/>
    <p:sldId id="261" r:id="rId8"/>
    <p:sldId id="263" r:id="rId9"/>
    <p:sldId id="262" r:id="rId10"/>
    <p:sldId id="266" r:id="rId11"/>
  </p:sldIdLst>
  <p:sldSz cx="9144000" cy="5143500" type="screen16x9"/>
  <p:notesSz cx="6858000" cy="9144000"/>
  <p:embeddedFontLst>
    <p:embeddedFont>
      <p:font typeface="Architects Daughter" panose="020B0604020202020204" charset="0"/>
      <p:regular r:id="rId13"/>
    </p:embeddedFont>
    <p:embeddedFont>
      <p:font typeface="Lato" panose="020F0502020204030203" pitchFamily="34"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7" autoAdjust="0"/>
    <p:restoredTop sz="86413" autoAdjust="0"/>
  </p:normalViewPr>
  <p:slideViewPr>
    <p:cSldViewPr snapToGrid="0">
      <p:cViewPr varScale="1">
        <p:scale>
          <a:sx n="117" d="100"/>
          <a:sy n="117" d="100"/>
        </p:scale>
        <p:origin x="252"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914400" lvl="0" indent="-304800" algn="l" rtl="0">
              <a:spcBef>
                <a:spcPts val="0"/>
              </a:spcBef>
              <a:spcAft>
                <a:spcPts val="0"/>
              </a:spcAft>
              <a:buClr>
                <a:schemeClr val="dk1"/>
              </a:buClr>
              <a:buSzPts val="1200"/>
              <a:buChar char="➔"/>
            </a:pPr>
            <a:r>
              <a:rPr lang="en-US" sz="1100" b="1" dirty="0">
                <a:solidFill>
                  <a:schemeClr val="dk1"/>
                </a:solidFill>
                <a:highlight>
                  <a:srgbClr val="FFFFFF"/>
                </a:highlight>
              </a:rPr>
              <a:t>Q1</a:t>
            </a:r>
            <a:r>
              <a:rPr lang="en-US" sz="1100" dirty="0">
                <a:solidFill>
                  <a:srgbClr val="A61C00"/>
                </a:solidFill>
                <a:highlight>
                  <a:srgbClr val="FFFFFF"/>
                </a:highlight>
              </a:rPr>
              <a:t> </a:t>
            </a:r>
            <a:r>
              <a:rPr lang="en-US" sz="1100" dirty="0">
                <a:solidFill>
                  <a:schemeClr val="dk1"/>
                </a:solidFill>
                <a:highlight>
                  <a:srgbClr val="FFFFFF"/>
                </a:highlight>
              </a:rPr>
              <a:t>– “What is going on in this image?”; after an observation is made, paraphrase and maybe follow up with Q2.</a:t>
            </a:r>
          </a:p>
          <a:p>
            <a:pPr marL="914400" lvl="0" indent="-304800" algn="l" rtl="0">
              <a:spcBef>
                <a:spcPts val="0"/>
              </a:spcBef>
              <a:spcAft>
                <a:spcPts val="0"/>
              </a:spcAft>
              <a:buClr>
                <a:schemeClr val="dk1"/>
              </a:buClr>
              <a:buSzPts val="1200"/>
              <a:buChar char="➔"/>
            </a:pPr>
            <a:r>
              <a:rPr lang="en-US" sz="1100" b="1" dirty="0">
                <a:solidFill>
                  <a:schemeClr val="dk1"/>
                </a:solidFill>
                <a:highlight>
                  <a:srgbClr val="FFFFFF"/>
                </a:highlight>
              </a:rPr>
              <a:t>Q2 </a:t>
            </a:r>
            <a:r>
              <a:rPr lang="en-US" sz="1100" dirty="0">
                <a:solidFill>
                  <a:schemeClr val="dk1"/>
                </a:solidFill>
                <a:highlight>
                  <a:srgbClr val="FFFFFF"/>
                </a:highlight>
              </a:rPr>
              <a:t>– “What do you see that makes you say that?; paraphrase again and to obtain the next observation use Q3.</a:t>
            </a:r>
          </a:p>
          <a:p>
            <a:pPr marL="914400" lvl="0" indent="-304800" algn="l" rtl="0">
              <a:spcBef>
                <a:spcPts val="0"/>
              </a:spcBef>
              <a:spcAft>
                <a:spcPts val="0"/>
              </a:spcAft>
              <a:buClr>
                <a:schemeClr val="dk1"/>
              </a:buClr>
              <a:buSzPts val="1200"/>
              <a:buChar char="➔"/>
            </a:pPr>
            <a:r>
              <a:rPr lang="en-US" sz="1100" b="1" dirty="0">
                <a:solidFill>
                  <a:schemeClr val="dk1"/>
                </a:solidFill>
                <a:highlight>
                  <a:srgbClr val="FFFFFF"/>
                </a:highlight>
              </a:rPr>
              <a:t>Q3</a:t>
            </a:r>
            <a:r>
              <a:rPr lang="en-US" sz="1100" dirty="0">
                <a:solidFill>
                  <a:schemeClr val="dk1"/>
                </a:solidFill>
                <a:highlight>
                  <a:srgbClr val="FFFFFF"/>
                </a:highlight>
              </a:rPr>
              <a:t> – “What more can we find?”; this is an opening for another student to share an observation.</a:t>
            </a:r>
          </a:p>
          <a:p>
            <a:endParaRPr lang="en-US" dirty="0"/>
          </a:p>
        </p:txBody>
      </p:sp>
    </p:spTree>
    <p:extLst>
      <p:ext uri="{BB962C8B-B14F-4D97-AF65-F5344CB8AC3E}">
        <p14:creationId xmlns:p14="http://schemas.microsoft.com/office/powerpoint/2010/main" val="56872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f7155fb33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f7155fb33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304800" algn="l" rtl="0">
              <a:spcBef>
                <a:spcPts val="0"/>
              </a:spcBef>
              <a:spcAft>
                <a:spcPts val="0"/>
              </a:spcAft>
              <a:buClr>
                <a:schemeClr val="dk1"/>
              </a:buClr>
              <a:buSzPts val="1200"/>
              <a:buChar char="➔"/>
            </a:pPr>
            <a:r>
              <a:rPr lang="en" sz="1200" b="1" dirty="0">
                <a:solidFill>
                  <a:schemeClr val="dk1"/>
                </a:solidFill>
                <a:highlight>
                  <a:srgbClr val="FFFFFF"/>
                </a:highlight>
              </a:rPr>
              <a:t>Q1</a:t>
            </a:r>
            <a:r>
              <a:rPr lang="en" sz="1200" dirty="0">
                <a:solidFill>
                  <a:srgbClr val="A61C00"/>
                </a:solidFill>
                <a:highlight>
                  <a:srgbClr val="FFFFFF"/>
                </a:highlight>
              </a:rPr>
              <a:t> </a:t>
            </a:r>
            <a:r>
              <a:rPr lang="en" sz="1200" dirty="0">
                <a:solidFill>
                  <a:schemeClr val="dk1"/>
                </a:solidFill>
                <a:highlight>
                  <a:srgbClr val="FFFFFF"/>
                </a:highlight>
              </a:rPr>
              <a:t>– “What is going on in this image?”; after an observation is made, paraphrase and maybe follow up with Q2.</a:t>
            </a:r>
            <a:endParaRPr sz="1200" dirty="0">
              <a:solidFill>
                <a:schemeClr val="dk1"/>
              </a:solidFill>
              <a:highlight>
                <a:srgbClr val="FFFFFF"/>
              </a:highlight>
            </a:endParaRPr>
          </a:p>
          <a:p>
            <a:pPr marL="914400" lvl="0" indent="-304800" algn="l" rtl="0">
              <a:spcBef>
                <a:spcPts val="0"/>
              </a:spcBef>
              <a:spcAft>
                <a:spcPts val="0"/>
              </a:spcAft>
              <a:buClr>
                <a:schemeClr val="dk1"/>
              </a:buClr>
              <a:buSzPts val="1200"/>
              <a:buChar char="➔"/>
            </a:pPr>
            <a:r>
              <a:rPr lang="en" sz="1200" b="1" dirty="0">
                <a:solidFill>
                  <a:schemeClr val="dk1"/>
                </a:solidFill>
                <a:highlight>
                  <a:srgbClr val="FFFFFF"/>
                </a:highlight>
              </a:rPr>
              <a:t>Q2 </a:t>
            </a:r>
            <a:r>
              <a:rPr lang="en" sz="1200" dirty="0">
                <a:solidFill>
                  <a:schemeClr val="dk1"/>
                </a:solidFill>
                <a:highlight>
                  <a:srgbClr val="FFFFFF"/>
                </a:highlight>
              </a:rPr>
              <a:t>– “What do you see that makes you say that?; paraphrase again and to obtain the next observation use Q3.</a:t>
            </a:r>
            <a:endParaRPr sz="1200" dirty="0">
              <a:solidFill>
                <a:schemeClr val="dk1"/>
              </a:solidFill>
              <a:highlight>
                <a:srgbClr val="FFFFFF"/>
              </a:highlight>
            </a:endParaRPr>
          </a:p>
          <a:p>
            <a:pPr marL="914400" lvl="0" indent="-304800" algn="l" rtl="0">
              <a:spcBef>
                <a:spcPts val="0"/>
              </a:spcBef>
              <a:spcAft>
                <a:spcPts val="0"/>
              </a:spcAft>
              <a:buClr>
                <a:schemeClr val="dk1"/>
              </a:buClr>
              <a:buSzPts val="1200"/>
              <a:buChar char="➔"/>
            </a:pPr>
            <a:r>
              <a:rPr lang="en" sz="1200" b="1" dirty="0">
                <a:solidFill>
                  <a:schemeClr val="dk1"/>
                </a:solidFill>
                <a:highlight>
                  <a:srgbClr val="FFFFFF"/>
                </a:highlight>
              </a:rPr>
              <a:t>Q3</a:t>
            </a:r>
            <a:r>
              <a:rPr lang="en" sz="1200" dirty="0">
                <a:solidFill>
                  <a:schemeClr val="dk1"/>
                </a:solidFill>
                <a:highlight>
                  <a:srgbClr val="FFFFFF"/>
                </a:highlight>
              </a:rPr>
              <a:t> – “What more can we find?”; this is an opening for another student to share an observation.</a:t>
            </a:r>
            <a:endParaRPr sz="1200" dirty="0">
              <a:solidFill>
                <a:schemeClr val="dk1"/>
              </a:solidFill>
              <a:highlight>
                <a:srgbClr val="FFFFFF"/>
              </a:highlight>
            </a:endParaRPr>
          </a:p>
          <a:p>
            <a:pPr marL="0" lvl="0" indent="0" algn="l" rtl="0">
              <a:spcBef>
                <a:spcPts val="240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f333397ca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f333397ca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8fab94222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8fab94222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f7155fb33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f7155fb33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f7155fb33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f7155fb33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f7155fb33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f7155fb33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oaa.gov/content/wildfire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limate.gov/news-features/event-tracker/weather-and-climate-influences-january-2025-fires-around-los-angele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nnvl.noaa.gov/view/globaldata.html#GPCP"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51900" y="-324225"/>
            <a:ext cx="8440200" cy="1233000"/>
          </a:xfrm>
          <a:prstGeom prst="rect">
            <a:avLst/>
          </a:prstGeom>
        </p:spPr>
        <p:txBody>
          <a:bodyPr spcFirstLastPara="1" wrap="square" lIns="91425" tIns="91425" rIns="91425" bIns="91425" anchor="b" anchorCtr="0">
            <a:normAutofit/>
          </a:bodyPr>
          <a:lstStyle/>
          <a:p>
            <a:pPr marL="0" lvl="0" indent="0" algn="ctr" rtl="0">
              <a:lnSpc>
                <a:spcPct val="115000"/>
              </a:lnSpc>
              <a:spcBef>
                <a:spcPts val="1800"/>
              </a:spcBef>
              <a:spcAft>
                <a:spcPts val="600"/>
              </a:spcAft>
              <a:buClr>
                <a:schemeClr val="dk1"/>
              </a:buClr>
              <a:buSzPts val="1100"/>
              <a:buFont typeface="Arial"/>
              <a:buNone/>
            </a:pPr>
            <a:r>
              <a:rPr lang="en" sz="4000" dirty="0"/>
              <a:t>🌎</a:t>
            </a:r>
            <a:r>
              <a:rPr lang="en" sz="4000" dirty="0">
                <a:latin typeface="Architects Daughter"/>
                <a:ea typeface="Architects Daughter"/>
                <a:cs typeface="Architects Daughter"/>
                <a:sym typeface="Architects Daughter"/>
              </a:rPr>
              <a:t> </a:t>
            </a:r>
            <a:r>
              <a:rPr lang="en" sz="2600" dirty="0">
                <a:latin typeface="Architects Daughter"/>
                <a:ea typeface="Architects Daughter"/>
                <a:cs typeface="Architects Daughter"/>
                <a:sym typeface="Architects Daughter"/>
              </a:rPr>
              <a:t>Data Lens: Exploring Earth’s Visual Stories</a:t>
            </a:r>
            <a:endParaRPr sz="6400" dirty="0"/>
          </a:p>
        </p:txBody>
      </p:sp>
      <p:sp>
        <p:nvSpPr>
          <p:cNvPr id="55" name="Google Shape;55;p13"/>
          <p:cNvSpPr txBox="1">
            <a:spLocks noGrp="1"/>
          </p:cNvSpPr>
          <p:nvPr>
            <p:ph type="subTitle" idx="1"/>
          </p:nvPr>
        </p:nvSpPr>
        <p:spPr>
          <a:xfrm>
            <a:off x="271500" y="1035650"/>
            <a:ext cx="8520600" cy="7926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en" sz="2100" dirty="0">
                <a:solidFill>
                  <a:schemeClr val="dk1"/>
                </a:solidFill>
                <a:latin typeface="Open Sans"/>
                <a:ea typeface="Open Sans"/>
                <a:cs typeface="Open Sans"/>
                <a:sym typeface="Open Sans"/>
              </a:rPr>
              <a:t>We are going to slow down and take ten minutes or so to observe a map and discuss what we discover and notice about it. There are no right or wrong answers.</a:t>
            </a:r>
            <a:endParaRPr sz="2100" dirty="0">
              <a:solidFill>
                <a:schemeClr val="dk1"/>
              </a:solidFill>
              <a:latin typeface="Open Sans"/>
              <a:ea typeface="Open Sans"/>
              <a:cs typeface="Open Sans"/>
              <a:sym typeface="Open Sans"/>
            </a:endParaRPr>
          </a:p>
          <a:p>
            <a:pPr marL="0" lvl="0" indent="0" algn="l" rtl="0">
              <a:spcBef>
                <a:spcPts val="2400"/>
              </a:spcBef>
              <a:spcAft>
                <a:spcPts val="0"/>
              </a:spcAft>
              <a:buNone/>
            </a:pPr>
            <a:r>
              <a:rPr lang="en" sz="2100" b="1" dirty="0">
                <a:solidFill>
                  <a:srgbClr val="282323"/>
                </a:solidFill>
                <a:latin typeface="Open Sans"/>
                <a:ea typeface="Open Sans"/>
                <a:cs typeface="Open Sans"/>
                <a:sym typeface="Open Sans"/>
              </a:rPr>
              <a:t>First: Ground Rules</a:t>
            </a:r>
            <a:endParaRPr sz="2100" b="1" dirty="0">
              <a:solidFill>
                <a:srgbClr val="282323"/>
              </a:solidFill>
              <a:latin typeface="Open Sans"/>
              <a:ea typeface="Open Sans"/>
              <a:cs typeface="Open Sans"/>
              <a:sym typeface="Open Sans"/>
            </a:endParaRPr>
          </a:p>
          <a:p>
            <a:pPr marL="457200" lvl="0" indent="-361950" algn="l" rtl="0">
              <a:spcBef>
                <a:spcPts val="1200"/>
              </a:spcBef>
              <a:spcAft>
                <a:spcPts val="0"/>
              </a:spcAft>
              <a:buClr>
                <a:srgbClr val="282323"/>
              </a:buClr>
              <a:buSzPts val="2100"/>
              <a:buFont typeface="Lato"/>
              <a:buChar char="-"/>
            </a:pPr>
            <a:r>
              <a:rPr lang="en" sz="2100" b="1" dirty="0">
                <a:solidFill>
                  <a:srgbClr val="282323"/>
                </a:solidFill>
                <a:latin typeface="Open Sans"/>
                <a:ea typeface="Open Sans"/>
                <a:cs typeface="Open Sans"/>
                <a:sym typeface="Open Sans"/>
              </a:rPr>
              <a:t>Raise your hand</a:t>
            </a:r>
            <a:r>
              <a:rPr lang="en" sz="2100" dirty="0">
                <a:solidFill>
                  <a:srgbClr val="282323"/>
                </a:solidFill>
                <a:latin typeface="Open Sans"/>
                <a:ea typeface="Open Sans"/>
                <a:cs typeface="Open Sans"/>
                <a:sym typeface="Open Sans"/>
              </a:rPr>
              <a:t> to share your ideas with the class.</a:t>
            </a:r>
            <a:endParaRPr sz="2100" dirty="0">
              <a:solidFill>
                <a:srgbClr val="282323"/>
              </a:solidFill>
              <a:latin typeface="Open Sans"/>
              <a:ea typeface="Open Sans"/>
              <a:cs typeface="Open Sans"/>
              <a:sym typeface="Open Sans"/>
            </a:endParaRPr>
          </a:p>
          <a:p>
            <a:pPr marL="457200" lvl="0" indent="-361950" algn="l" rtl="0">
              <a:spcBef>
                <a:spcPts val="0"/>
              </a:spcBef>
              <a:spcAft>
                <a:spcPts val="0"/>
              </a:spcAft>
              <a:buClr>
                <a:srgbClr val="282323"/>
              </a:buClr>
              <a:buSzPts val="2100"/>
              <a:buFont typeface="Lato"/>
              <a:buChar char="-"/>
            </a:pPr>
            <a:r>
              <a:rPr lang="en" sz="2100" b="1" dirty="0">
                <a:solidFill>
                  <a:srgbClr val="282323"/>
                </a:solidFill>
                <a:latin typeface="Open Sans"/>
                <a:ea typeface="Open Sans"/>
                <a:cs typeface="Open Sans"/>
                <a:sym typeface="Open Sans"/>
              </a:rPr>
              <a:t>All</a:t>
            </a:r>
            <a:r>
              <a:rPr lang="en" sz="2100" dirty="0">
                <a:solidFill>
                  <a:srgbClr val="282323"/>
                </a:solidFill>
                <a:latin typeface="Open Sans"/>
                <a:ea typeface="Open Sans"/>
                <a:cs typeface="Open Sans"/>
                <a:sym typeface="Open Sans"/>
              </a:rPr>
              <a:t> ideas are welcome.</a:t>
            </a:r>
            <a:endParaRPr sz="2100" dirty="0">
              <a:solidFill>
                <a:srgbClr val="282323"/>
              </a:solidFill>
              <a:latin typeface="Open Sans"/>
              <a:ea typeface="Open Sans"/>
              <a:cs typeface="Open Sans"/>
              <a:sym typeface="Open Sans"/>
            </a:endParaRPr>
          </a:p>
          <a:p>
            <a:pPr marL="457200" lvl="0" indent="-361950" algn="l" rtl="0">
              <a:spcBef>
                <a:spcPts val="0"/>
              </a:spcBef>
              <a:spcAft>
                <a:spcPts val="0"/>
              </a:spcAft>
              <a:buClr>
                <a:srgbClr val="282323"/>
              </a:buClr>
              <a:buSzPts val="2100"/>
              <a:buFont typeface="Lato"/>
              <a:buChar char="-"/>
            </a:pPr>
            <a:r>
              <a:rPr lang="en" sz="2100" dirty="0">
                <a:solidFill>
                  <a:srgbClr val="282323"/>
                </a:solidFill>
                <a:latin typeface="Open Sans"/>
                <a:ea typeface="Open Sans"/>
                <a:cs typeface="Open Sans"/>
                <a:sym typeface="Open Sans"/>
              </a:rPr>
              <a:t>Be </a:t>
            </a:r>
            <a:r>
              <a:rPr lang="en" sz="2100" b="1" dirty="0">
                <a:solidFill>
                  <a:srgbClr val="282323"/>
                </a:solidFill>
                <a:latin typeface="Open Sans"/>
                <a:ea typeface="Open Sans"/>
                <a:cs typeface="Open Sans"/>
                <a:sym typeface="Open Sans"/>
              </a:rPr>
              <a:t>respectful</a:t>
            </a:r>
            <a:r>
              <a:rPr lang="en" sz="2100" dirty="0">
                <a:solidFill>
                  <a:srgbClr val="282323"/>
                </a:solidFill>
                <a:latin typeface="Open Sans"/>
                <a:ea typeface="Open Sans"/>
                <a:cs typeface="Open Sans"/>
                <a:sym typeface="Open Sans"/>
              </a:rPr>
              <a:t> of other’s ideas</a:t>
            </a:r>
            <a:endParaRPr sz="2100" dirty="0">
              <a:solidFill>
                <a:srgbClr val="282323"/>
              </a:solidFill>
              <a:latin typeface="Open Sans"/>
              <a:ea typeface="Open Sans"/>
              <a:cs typeface="Open Sans"/>
              <a:sym typeface="Open Sans"/>
            </a:endParaRPr>
          </a:p>
          <a:p>
            <a:pPr marL="914400" lvl="1" indent="-361950" algn="l" rtl="0">
              <a:spcBef>
                <a:spcPts val="0"/>
              </a:spcBef>
              <a:spcAft>
                <a:spcPts val="0"/>
              </a:spcAft>
              <a:buClr>
                <a:srgbClr val="282323"/>
              </a:buClr>
              <a:buSzPts val="2100"/>
              <a:buFont typeface="Open Sans"/>
              <a:buChar char="-"/>
            </a:pPr>
            <a:r>
              <a:rPr lang="en" sz="2100" dirty="0">
                <a:solidFill>
                  <a:srgbClr val="282323"/>
                </a:solidFill>
                <a:latin typeface="Open Sans"/>
                <a:ea typeface="Open Sans"/>
                <a:cs typeface="Open Sans"/>
                <a:sym typeface="Open Sans"/>
              </a:rPr>
              <a:t>It’s okay if you disagree</a:t>
            </a:r>
            <a:endParaRPr sz="2100" dirty="0">
              <a:solidFill>
                <a:srgbClr val="282323"/>
              </a:solidFill>
              <a:latin typeface="Open Sans"/>
              <a:ea typeface="Open Sans"/>
              <a:cs typeface="Open Sans"/>
              <a:sym typeface="Open Sans"/>
            </a:endParaRPr>
          </a:p>
          <a:p>
            <a:pPr marL="914400" lvl="1" indent="-361950" algn="l" rtl="0">
              <a:spcBef>
                <a:spcPts val="0"/>
              </a:spcBef>
              <a:spcAft>
                <a:spcPts val="0"/>
              </a:spcAft>
              <a:buClr>
                <a:srgbClr val="282323"/>
              </a:buClr>
              <a:buSzPts val="2100"/>
              <a:buFont typeface="Open Sans"/>
              <a:buChar char="-"/>
            </a:pPr>
            <a:r>
              <a:rPr lang="en" sz="2100" dirty="0">
                <a:solidFill>
                  <a:srgbClr val="282323"/>
                </a:solidFill>
                <a:latin typeface="Open Sans"/>
                <a:ea typeface="Open Sans"/>
                <a:cs typeface="Open Sans"/>
                <a:sym typeface="Open Sans"/>
              </a:rPr>
              <a:t>Build off each other’s ideas</a:t>
            </a:r>
            <a:endParaRPr sz="2100" dirty="0">
              <a:solidFill>
                <a:srgbClr val="282323"/>
              </a:solidFill>
              <a:latin typeface="Open Sans"/>
              <a:ea typeface="Open Sans"/>
              <a:cs typeface="Open Sans"/>
              <a:sym typeface="Open Sans"/>
            </a:endParaRPr>
          </a:p>
          <a:p>
            <a:pPr marL="0" lvl="0" indent="0" algn="l" rtl="0">
              <a:spcBef>
                <a:spcPts val="1200"/>
              </a:spcBef>
              <a:spcAft>
                <a:spcPts val="1200"/>
              </a:spcAft>
              <a:buNone/>
            </a:pPr>
            <a:r>
              <a:rPr lang="en" sz="2100" dirty="0">
                <a:solidFill>
                  <a:srgbClr val="282323"/>
                </a:solidFill>
                <a:latin typeface="Open Sans"/>
                <a:ea typeface="Open Sans"/>
                <a:cs typeface="Open Sans"/>
                <a:sym typeface="Open Sans"/>
              </a:rPr>
              <a:t>Next: One minute to quietly observe…</a:t>
            </a:r>
            <a:endParaRPr sz="2100" dirty="0">
              <a:solidFill>
                <a:srgbClr val="282323"/>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23AE2-CD91-40C2-8255-D41E4C89BA49}"/>
              </a:ext>
            </a:extLst>
          </p:cNvPr>
          <p:cNvSpPr>
            <a:spLocks noGrp="1"/>
          </p:cNvSpPr>
          <p:nvPr>
            <p:ph type="title"/>
          </p:nvPr>
        </p:nvSpPr>
        <p:spPr/>
        <p:txBody>
          <a:bodyPr>
            <a:normAutofit fontScale="90000"/>
          </a:bodyPr>
          <a:lstStyle/>
          <a:p>
            <a:r>
              <a:rPr lang="en-US" dirty="0"/>
              <a:t>Reading Extension – High School</a:t>
            </a:r>
          </a:p>
        </p:txBody>
      </p:sp>
      <p:sp>
        <p:nvSpPr>
          <p:cNvPr id="3" name="Text Placeholder 2">
            <a:extLst>
              <a:ext uri="{FF2B5EF4-FFF2-40B4-BE49-F238E27FC236}">
                <a16:creationId xmlns:a16="http://schemas.microsoft.com/office/drawing/2014/main" id="{11361CAA-54FE-4A32-BB43-B2ACC3B55DF9}"/>
              </a:ext>
            </a:extLst>
          </p:cNvPr>
          <p:cNvSpPr>
            <a:spLocks noGrp="1"/>
          </p:cNvSpPr>
          <p:nvPr>
            <p:ph type="body" idx="1"/>
          </p:nvPr>
        </p:nvSpPr>
        <p:spPr/>
        <p:txBody>
          <a:bodyPr/>
          <a:lstStyle/>
          <a:p>
            <a:pPr marL="114300" indent="0">
              <a:buNone/>
            </a:pPr>
            <a:r>
              <a:rPr lang="en-US" dirty="0"/>
              <a:t>Choose an article to read on NOAA’s Featured wildfires </a:t>
            </a:r>
            <a:r>
              <a:rPr lang="en-US" dirty="0">
                <a:hlinkClick r:id="rId2"/>
              </a:rPr>
              <a:t>https://www.noaa.gov/content/wildfires</a:t>
            </a:r>
            <a:endParaRPr lang="en-US" dirty="0"/>
          </a:p>
          <a:p>
            <a:pPr marL="114300" indent="0">
              <a:buNone/>
            </a:pPr>
            <a:endParaRPr lang="en-US" dirty="0"/>
          </a:p>
          <a:p>
            <a:pPr marL="114300" indent="0">
              <a:buNone/>
            </a:pPr>
            <a:r>
              <a:rPr lang="en-US" dirty="0"/>
              <a:t>Summarize the article in ~30 words. Present your summary to the class.</a:t>
            </a:r>
          </a:p>
        </p:txBody>
      </p:sp>
    </p:spTree>
    <p:extLst>
      <p:ext uri="{BB962C8B-B14F-4D97-AF65-F5344CB8AC3E}">
        <p14:creationId xmlns:p14="http://schemas.microsoft.com/office/powerpoint/2010/main" val="428981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823491-6BE7-4864-8F1D-62D87E165A9B}"/>
              </a:ext>
            </a:extLst>
          </p:cNvPr>
          <p:cNvSpPr txBox="1"/>
          <p:nvPr/>
        </p:nvSpPr>
        <p:spPr>
          <a:xfrm>
            <a:off x="1285999" y="8653"/>
            <a:ext cx="6354619" cy="461665"/>
          </a:xfrm>
          <a:prstGeom prst="rect">
            <a:avLst/>
          </a:prstGeom>
          <a:noFill/>
        </p:spPr>
        <p:txBody>
          <a:bodyPr wrap="square" rtlCol="0">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What do you notice here?</a:t>
            </a:r>
          </a:p>
        </p:txBody>
      </p:sp>
      <p:pic>
        <p:nvPicPr>
          <p:cNvPr id="6" name="Picture 5" descr="A map of precipitation departure for December 2024. ">
            <a:extLst>
              <a:ext uri="{FF2B5EF4-FFF2-40B4-BE49-F238E27FC236}">
                <a16:creationId xmlns:a16="http://schemas.microsoft.com/office/drawing/2014/main" id="{8D5F1FA3-8E5A-4D2C-9DBF-18C2FECB5C23}"/>
              </a:ext>
            </a:extLst>
          </p:cNvPr>
          <p:cNvPicPr>
            <a:picLocks noChangeAspect="1"/>
          </p:cNvPicPr>
          <p:nvPr/>
        </p:nvPicPr>
        <p:blipFill>
          <a:blip r:embed="rId3"/>
          <a:stretch>
            <a:fillRect/>
          </a:stretch>
        </p:blipFill>
        <p:spPr>
          <a:xfrm>
            <a:off x="0" y="461665"/>
            <a:ext cx="9144000" cy="4572000"/>
          </a:xfrm>
          <a:prstGeom prst="rect">
            <a:avLst/>
          </a:prstGeom>
        </p:spPr>
      </p:pic>
      <p:pic>
        <p:nvPicPr>
          <p:cNvPr id="12" name="Picture 11" descr="Legend for Precipitation Departure. White is average precipitation while orange can go to as low as -10 mm/day and green can go as high as 10 mm/day.">
            <a:extLst>
              <a:ext uri="{FF2B5EF4-FFF2-40B4-BE49-F238E27FC236}">
                <a16:creationId xmlns:a16="http://schemas.microsoft.com/office/drawing/2014/main" id="{CEDBCC39-DC37-440A-94D7-3BD14F038A97}"/>
              </a:ext>
            </a:extLst>
          </p:cNvPr>
          <p:cNvPicPr>
            <a:picLocks noChangeAspect="1"/>
          </p:cNvPicPr>
          <p:nvPr/>
        </p:nvPicPr>
        <p:blipFill>
          <a:blip r:embed="rId4"/>
          <a:stretch>
            <a:fillRect/>
          </a:stretch>
        </p:blipFill>
        <p:spPr>
          <a:xfrm>
            <a:off x="173490" y="4308618"/>
            <a:ext cx="4144345" cy="746433"/>
          </a:xfrm>
          <a:prstGeom prst="rect">
            <a:avLst/>
          </a:prstGeom>
        </p:spPr>
      </p:pic>
    </p:spTree>
    <p:extLst>
      <p:ext uri="{BB962C8B-B14F-4D97-AF65-F5344CB8AC3E}">
        <p14:creationId xmlns:p14="http://schemas.microsoft.com/office/powerpoint/2010/main" val="124014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7" name="Picture 6" descr="A map of precipitation departure for December 2024. ">
            <a:extLst>
              <a:ext uri="{FF2B5EF4-FFF2-40B4-BE49-F238E27FC236}">
                <a16:creationId xmlns:a16="http://schemas.microsoft.com/office/drawing/2014/main" id="{9C467A00-C348-429F-82D4-189F9E0A3579}"/>
              </a:ext>
            </a:extLst>
          </p:cNvPr>
          <p:cNvPicPr>
            <a:picLocks noChangeAspect="1"/>
          </p:cNvPicPr>
          <p:nvPr/>
        </p:nvPicPr>
        <p:blipFill rotWithShape="1">
          <a:blip r:embed="rId3"/>
          <a:srcRect l="2756" t="8807" r="57121" b="39432"/>
          <a:stretch/>
        </p:blipFill>
        <p:spPr>
          <a:xfrm>
            <a:off x="1347107" y="459526"/>
            <a:ext cx="7029449" cy="4534264"/>
          </a:xfrm>
          <a:prstGeom prst="rect">
            <a:avLst/>
          </a:prstGeom>
        </p:spPr>
      </p:pic>
      <p:sp>
        <p:nvSpPr>
          <p:cNvPr id="63" name="Google Shape;63;p14"/>
          <p:cNvSpPr txBox="1">
            <a:spLocks noGrp="1"/>
          </p:cNvSpPr>
          <p:nvPr>
            <p:ph type="title" idx="4294967295"/>
          </p:nvPr>
        </p:nvSpPr>
        <p:spPr>
          <a:xfrm>
            <a:off x="490000" y="0"/>
            <a:ext cx="7806000" cy="528600"/>
          </a:xfrm>
          <a:prstGeom prst="rect">
            <a:avLst/>
          </a:prstGeom>
        </p:spPr>
        <p:txBody>
          <a:bodyPr spcFirstLastPara="1" wrap="square" lIns="91425" tIns="91425" rIns="91425" bIns="91425" anchor="t" anchorCtr="0">
            <a:normAutofit fontScale="90000"/>
          </a:bodyPr>
          <a:lstStyle/>
          <a:p>
            <a:pPr marL="0" lvl="0" indent="0" algn="l" rtl="0">
              <a:spcBef>
                <a:spcPts val="600"/>
              </a:spcBef>
              <a:spcAft>
                <a:spcPts val="600"/>
              </a:spcAft>
              <a:buClr>
                <a:schemeClr val="dk1"/>
              </a:buClr>
              <a:buSzPts val="1100"/>
              <a:buFont typeface="Arial"/>
              <a:buNone/>
            </a:pPr>
            <a:r>
              <a:rPr lang="en" sz="1800" dirty="0">
                <a:latin typeface="Open Sans"/>
                <a:ea typeface="Open Sans"/>
                <a:cs typeface="Open Sans"/>
                <a:sym typeface="Open Sans"/>
              </a:rPr>
              <a:t>Precipitation Departure from Average – December 2023</a:t>
            </a:r>
            <a:endParaRPr sz="2188" dirty="0">
              <a:latin typeface="Open Sans"/>
              <a:ea typeface="Open Sans"/>
              <a:cs typeface="Open Sans"/>
              <a:sym typeface="Open Sans"/>
            </a:endParaRPr>
          </a:p>
        </p:txBody>
      </p:sp>
      <p:pic>
        <p:nvPicPr>
          <p:cNvPr id="4" name="Picture 3" descr="Legend for Precipitation Departure. White is average precipitation while orange can go to as low as -10 mm/day and green can go as high as 10 mm/day.">
            <a:extLst>
              <a:ext uri="{FF2B5EF4-FFF2-40B4-BE49-F238E27FC236}">
                <a16:creationId xmlns:a16="http://schemas.microsoft.com/office/drawing/2014/main" id="{D28D7738-533E-4EAE-B4F4-DF40EE0A46E0}"/>
              </a:ext>
            </a:extLst>
          </p:cNvPr>
          <p:cNvPicPr>
            <a:picLocks noChangeAspect="1"/>
          </p:cNvPicPr>
          <p:nvPr/>
        </p:nvPicPr>
        <p:blipFill>
          <a:blip r:embed="rId4"/>
          <a:stretch>
            <a:fillRect/>
          </a:stretch>
        </p:blipFill>
        <p:spPr>
          <a:xfrm>
            <a:off x="1269318" y="4029148"/>
            <a:ext cx="4144345" cy="7464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460425" y="1572875"/>
            <a:ext cx="7810500" cy="2526600"/>
          </a:xfrm>
          <a:prstGeom prst="rect">
            <a:avLst/>
          </a:prstGeom>
        </p:spPr>
        <p:txBody>
          <a:bodyPr spcFirstLastPara="1" wrap="square" lIns="91425" tIns="91425" rIns="91425" bIns="91425" anchor="t" anchorCtr="0">
            <a:normAutofit/>
          </a:bodyPr>
          <a:lstStyle/>
          <a:p>
            <a:pPr marL="0" lvl="0" indent="0" algn="l" rtl="0">
              <a:spcBef>
                <a:spcPts val="600"/>
              </a:spcBef>
              <a:spcAft>
                <a:spcPts val="600"/>
              </a:spcAft>
              <a:buClr>
                <a:schemeClr val="dk1"/>
              </a:buClr>
              <a:buSzPts val="1100"/>
              <a:buFont typeface="Arial"/>
              <a:buNone/>
            </a:pPr>
            <a:r>
              <a:rPr lang="en" sz="1800" dirty="0">
                <a:latin typeface="Open Sans"/>
                <a:ea typeface="Open Sans"/>
                <a:cs typeface="Open Sans"/>
                <a:sym typeface="Open Sans"/>
              </a:rPr>
              <a:t>Student 1 – Focus on Figure 1</a:t>
            </a:r>
            <a:br>
              <a:rPr lang="en" sz="1800" dirty="0">
                <a:latin typeface="Open Sans"/>
                <a:ea typeface="Open Sans"/>
                <a:cs typeface="Open Sans"/>
                <a:sym typeface="Open Sans"/>
              </a:rPr>
            </a:br>
            <a:r>
              <a:rPr lang="en" sz="1800" dirty="0">
                <a:latin typeface="Open Sans"/>
                <a:ea typeface="Open Sans"/>
                <a:cs typeface="Open Sans"/>
                <a:sym typeface="Open Sans"/>
              </a:rPr>
              <a:t>Student 2 – Focus on Figure 2</a:t>
            </a:r>
            <a:br>
              <a:rPr lang="en" sz="1800" dirty="0">
                <a:latin typeface="Open Sans"/>
                <a:ea typeface="Open Sans"/>
                <a:cs typeface="Open Sans"/>
                <a:sym typeface="Open Sans"/>
              </a:rPr>
            </a:br>
            <a:br>
              <a:rPr lang="en" sz="1800" dirty="0">
                <a:latin typeface="Open Sans"/>
                <a:ea typeface="Open Sans"/>
                <a:cs typeface="Open Sans"/>
                <a:sym typeface="Open Sans"/>
              </a:rPr>
            </a:br>
            <a:r>
              <a:rPr lang="en" sz="1800" dirty="0">
                <a:latin typeface="Open Sans"/>
                <a:ea typeface="Open Sans"/>
                <a:cs typeface="Open Sans"/>
                <a:sym typeface="Open Sans"/>
              </a:rPr>
              <a:t>6 minutes: Answer questions #2-3 about the Figure on your worksheet. </a:t>
            </a:r>
            <a:br>
              <a:rPr lang="en" sz="1800" dirty="0">
                <a:latin typeface="Open Sans"/>
                <a:ea typeface="Open Sans"/>
                <a:cs typeface="Open Sans"/>
                <a:sym typeface="Open Sans"/>
              </a:rPr>
            </a:br>
            <a:r>
              <a:rPr lang="en" sz="1800" dirty="0">
                <a:latin typeface="Open Sans"/>
                <a:ea typeface="Open Sans"/>
                <a:cs typeface="Open Sans"/>
                <a:sym typeface="Open Sans"/>
              </a:rPr>
              <a:t>6 minutes: Pair up with your partner. Discuss and answer #4-5.</a:t>
            </a:r>
            <a:endParaRPr sz="2188" dirty="0">
              <a:latin typeface="Open Sans"/>
              <a:ea typeface="Open Sans"/>
              <a:cs typeface="Open Sans"/>
              <a:sym typeface="Open Sans"/>
            </a:endParaRPr>
          </a:p>
        </p:txBody>
      </p:sp>
      <p:sp>
        <p:nvSpPr>
          <p:cNvPr id="87" name="Google Shape;87;p17"/>
          <p:cNvSpPr txBox="1"/>
          <p:nvPr/>
        </p:nvSpPr>
        <p:spPr>
          <a:xfrm>
            <a:off x="460425" y="482050"/>
            <a:ext cx="7870200" cy="929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800" dirty="0">
                <a:solidFill>
                  <a:schemeClr val="dk1"/>
                </a:solidFill>
                <a:latin typeface="Open Sans"/>
                <a:ea typeface="Open Sans"/>
                <a:cs typeface="Open Sans"/>
                <a:sym typeface="Open Sans"/>
              </a:rPr>
              <a:t>Pair Jigsaw Extension - Split students into pairs</a:t>
            </a:r>
            <a:endParaRPr sz="2800" dirty="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p:nvPr/>
        </p:nvSpPr>
        <p:spPr>
          <a:xfrm>
            <a:off x="213728" y="81643"/>
            <a:ext cx="2625836" cy="473529"/>
          </a:xfrm>
          <a:prstGeom prst="rect">
            <a:avLst/>
          </a:prstGeom>
          <a:noFill/>
          <a:ln>
            <a:noFill/>
          </a:ln>
        </p:spPr>
        <p:txBody>
          <a:bodyPr spcFirstLastPara="1" wrap="square" lIns="91425" tIns="91425" rIns="91425" bIns="91425" anchor="t" anchorCtr="0">
            <a:noAutofit/>
          </a:bodyPr>
          <a:lstStyle/>
          <a:p>
            <a:pPr lvl="0" algn="l" rtl="0">
              <a:spcBef>
                <a:spcPts val="600"/>
              </a:spcBef>
              <a:spcAft>
                <a:spcPts val="0"/>
              </a:spcAft>
              <a:buClr>
                <a:schemeClr val="dk1"/>
              </a:buClr>
              <a:buSzPts val="1100"/>
            </a:pPr>
            <a:r>
              <a:rPr lang="en-US" sz="1500" dirty="0">
                <a:solidFill>
                  <a:schemeClr val="dk1"/>
                </a:solidFill>
                <a:latin typeface="Open Sans"/>
                <a:ea typeface="Open Sans"/>
                <a:cs typeface="Open Sans"/>
                <a:sym typeface="Open Sans"/>
              </a:rPr>
              <a:t>Student 1 – Figure 1  </a:t>
            </a:r>
          </a:p>
        </p:txBody>
      </p:sp>
      <p:pic>
        <p:nvPicPr>
          <p:cNvPr id="6" name="Picture 5" descr="Bar chart comparing overlap between dry periods and the wind season.">
            <a:extLst>
              <a:ext uri="{FF2B5EF4-FFF2-40B4-BE49-F238E27FC236}">
                <a16:creationId xmlns:a16="http://schemas.microsoft.com/office/drawing/2014/main" id="{3171286A-919E-42D7-814B-C17A8DF32CA9}"/>
              </a:ext>
            </a:extLst>
          </p:cNvPr>
          <p:cNvPicPr>
            <a:picLocks noChangeAspect="1"/>
          </p:cNvPicPr>
          <p:nvPr/>
        </p:nvPicPr>
        <p:blipFill>
          <a:blip r:embed="rId3"/>
          <a:stretch>
            <a:fillRect/>
          </a:stretch>
        </p:blipFill>
        <p:spPr>
          <a:xfrm>
            <a:off x="2542111" y="473529"/>
            <a:ext cx="6732518" cy="4408713"/>
          </a:xfrm>
          <a:prstGeom prst="rect">
            <a:avLst/>
          </a:prstGeom>
        </p:spPr>
      </p:pic>
      <p:sp>
        <p:nvSpPr>
          <p:cNvPr id="13" name="Text Placeholder 2">
            <a:extLst>
              <a:ext uri="{FF2B5EF4-FFF2-40B4-BE49-F238E27FC236}">
                <a16:creationId xmlns:a16="http://schemas.microsoft.com/office/drawing/2014/main" id="{F03D066D-3F54-4EB1-97F0-E89B4ABDDBBB}"/>
              </a:ext>
            </a:extLst>
          </p:cNvPr>
          <p:cNvSpPr>
            <a:spLocks noGrp="1"/>
          </p:cNvSpPr>
          <p:nvPr>
            <p:ph type="body" idx="1"/>
          </p:nvPr>
        </p:nvSpPr>
        <p:spPr>
          <a:xfrm>
            <a:off x="213728" y="473529"/>
            <a:ext cx="2137586" cy="4588328"/>
          </a:xfrm>
        </p:spPr>
        <p:txBody>
          <a:bodyPr>
            <a:normAutofit fontScale="62500" lnSpcReduction="20000"/>
          </a:bodyPr>
          <a:lstStyle/>
          <a:p>
            <a:pPr marL="0" marR="0" lvl="0" indent="0">
              <a:lnSpc>
                <a:spcPct val="140000"/>
              </a:lnSpc>
              <a:spcBef>
                <a:spcPts val="0"/>
              </a:spcBef>
              <a:spcAft>
                <a:spcPts val="0"/>
              </a:spcAft>
              <a:buSzPts val="1200"/>
              <a:buNone/>
            </a:pPr>
            <a:r>
              <a:rPr lang="en-US" sz="1900" dirty="0">
                <a:effectLst/>
                <a:latin typeface="Open Sans" panose="020B0606030504020204" pitchFamily="34" charset="0"/>
                <a:ea typeface="Open Sans" panose="020B0606030504020204" pitchFamily="34" charset="0"/>
              </a:rPr>
              <a:t>3. Write a few sentences that explain what you notice in the figure.</a:t>
            </a:r>
            <a:endParaRPr lang="en-US" sz="1900" dirty="0">
              <a:effectLst/>
              <a:latin typeface="Times New Roman" panose="02020603050405020304" pitchFamily="18" charset="0"/>
              <a:ea typeface="Times New Roman" panose="02020603050405020304" pitchFamily="18" charset="0"/>
            </a:endParaRPr>
          </a:p>
          <a:p>
            <a:pPr marL="0" marR="0" indent="0">
              <a:lnSpc>
                <a:spcPct val="140000"/>
              </a:lnSpc>
              <a:spcBef>
                <a:spcPts val="0"/>
              </a:spcBef>
              <a:spcAft>
                <a:spcPts val="0"/>
              </a:spcAft>
              <a:buNone/>
            </a:pPr>
            <a:endParaRPr lang="en-US" sz="1900" dirty="0">
              <a:effectLst/>
              <a:latin typeface="Open Sans" panose="020B0606030504020204" pitchFamily="34" charset="0"/>
              <a:ea typeface="Open Sans" panose="020B0606030504020204" pitchFamily="34" charset="0"/>
            </a:endParaRPr>
          </a:p>
          <a:p>
            <a:pPr marL="0" marR="0" indent="0">
              <a:lnSpc>
                <a:spcPct val="140000"/>
              </a:lnSpc>
              <a:spcBef>
                <a:spcPts val="0"/>
              </a:spcBef>
              <a:spcAft>
                <a:spcPts val="0"/>
              </a:spcAft>
              <a:buNone/>
            </a:pPr>
            <a:r>
              <a:rPr lang="en-US" sz="1900" dirty="0">
                <a:effectLst/>
                <a:latin typeface="Open Sans" panose="020B0606030504020204" pitchFamily="34" charset="0"/>
                <a:ea typeface="Open Sans" panose="020B0606030504020204" pitchFamily="34" charset="0"/>
              </a:rPr>
              <a:t>4. What surprises you, confuses you </a:t>
            </a:r>
            <a:r>
              <a:rPr lang="en-US" sz="1900" u="sng" dirty="0">
                <a:effectLst/>
                <a:latin typeface="Open Sans" panose="020B0606030504020204" pitchFamily="34" charset="0"/>
                <a:ea typeface="Open Sans" panose="020B0606030504020204" pitchFamily="34" charset="0"/>
              </a:rPr>
              <a:t>or</a:t>
            </a:r>
            <a:r>
              <a:rPr lang="en-US" sz="1900" dirty="0">
                <a:effectLst/>
                <a:latin typeface="Open Sans" panose="020B0606030504020204" pitchFamily="34" charset="0"/>
                <a:ea typeface="Open Sans" panose="020B0606030504020204" pitchFamily="34" charset="0"/>
              </a:rPr>
              <a:t> what do you not understand about the information in the figure?</a:t>
            </a:r>
            <a:endParaRPr lang="en-US" sz="1900" dirty="0">
              <a:effectLst/>
              <a:latin typeface="Times New Roman" panose="02020603050405020304" pitchFamily="18" charset="0"/>
              <a:ea typeface="Times New Roman" panose="02020603050405020304" pitchFamily="18" charset="0"/>
            </a:endParaRPr>
          </a:p>
          <a:p>
            <a:pPr marL="0" marR="0" indent="0">
              <a:lnSpc>
                <a:spcPct val="140000"/>
              </a:lnSpc>
              <a:spcBef>
                <a:spcPts val="0"/>
              </a:spcBef>
              <a:spcAft>
                <a:spcPts val="0"/>
              </a:spcAft>
              <a:buNone/>
            </a:pPr>
            <a:endParaRPr lang="en-US" sz="1900" dirty="0">
              <a:effectLst/>
              <a:latin typeface="Open Sans" panose="020B0606030504020204" pitchFamily="34" charset="0"/>
              <a:ea typeface="Open Sans" panose="020B0606030504020204" pitchFamily="34" charset="0"/>
            </a:endParaRPr>
          </a:p>
          <a:p>
            <a:pPr marL="0" marR="0" indent="0">
              <a:lnSpc>
                <a:spcPct val="140000"/>
              </a:lnSpc>
              <a:spcBef>
                <a:spcPts val="0"/>
              </a:spcBef>
              <a:spcAft>
                <a:spcPts val="0"/>
              </a:spcAft>
              <a:buNone/>
            </a:pPr>
            <a:r>
              <a:rPr lang="en-US" sz="1900" dirty="0">
                <a:effectLst/>
                <a:latin typeface="Open Sans" panose="020B0606030504020204" pitchFamily="34" charset="0"/>
                <a:ea typeface="Open Sans" panose="020B0606030504020204" pitchFamily="34" charset="0"/>
              </a:rPr>
              <a:t>5. Write one sentence about the figure that your partner described to you.</a:t>
            </a:r>
            <a:endParaRPr lang="en-US" sz="1900" dirty="0">
              <a:effectLst/>
              <a:latin typeface="Times New Roman" panose="02020603050405020304" pitchFamily="18" charset="0"/>
              <a:ea typeface="Times New Roman" panose="02020603050405020304" pitchFamily="18" charset="0"/>
            </a:endParaRPr>
          </a:p>
          <a:p>
            <a:pPr marL="0" marR="0" indent="0">
              <a:lnSpc>
                <a:spcPct val="140000"/>
              </a:lnSpc>
              <a:spcBef>
                <a:spcPts val="0"/>
              </a:spcBef>
              <a:spcAft>
                <a:spcPts val="0"/>
              </a:spcAft>
              <a:buNone/>
            </a:pPr>
            <a:endParaRPr lang="en-US" sz="1900" dirty="0">
              <a:effectLst/>
              <a:latin typeface="Times New Roman" panose="02020603050405020304" pitchFamily="18" charset="0"/>
              <a:ea typeface="Times New Roman" panose="02020603050405020304" pitchFamily="18" charset="0"/>
            </a:endParaRPr>
          </a:p>
          <a:p>
            <a:pPr marL="0" marR="0" lvl="0" indent="0">
              <a:lnSpc>
                <a:spcPct val="140000"/>
              </a:lnSpc>
              <a:spcBef>
                <a:spcPts val="0"/>
              </a:spcBef>
              <a:spcAft>
                <a:spcPts val="0"/>
              </a:spcAft>
              <a:buSzPts val="1200"/>
              <a:buNone/>
            </a:pPr>
            <a:r>
              <a:rPr lang="en-US" sz="1900" dirty="0">
                <a:effectLst/>
                <a:latin typeface="Open Sans" panose="020B0606030504020204" pitchFamily="34" charset="0"/>
                <a:ea typeface="Open Sans" panose="020B0606030504020204" pitchFamily="34" charset="0"/>
              </a:rPr>
              <a:t>6. How do these figures relate to the map that you looked at as a class, </a:t>
            </a:r>
            <a:r>
              <a:rPr lang="en-US" sz="1900" u="sng" dirty="0">
                <a:effectLst/>
                <a:latin typeface="Open Sans" panose="020B0606030504020204" pitchFamily="34" charset="0"/>
                <a:ea typeface="Open Sans" panose="020B0606030504020204" pitchFamily="34" charset="0"/>
              </a:rPr>
              <a:t>Precipitation Departure from Average – December 2023?</a:t>
            </a:r>
            <a:endParaRPr lang="en-US" sz="1900" dirty="0">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6;p16">
            <a:extLst>
              <a:ext uri="{FF2B5EF4-FFF2-40B4-BE49-F238E27FC236}">
                <a16:creationId xmlns:a16="http://schemas.microsoft.com/office/drawing/2014/main" id="{77E23B4A-DA4B-49C5-9687-7FB1730F4112}"/>
              </a:ext>
            </a:extLst>
          </p:cNvPr>
          <p:cNvSpPr txBox="1"/>
          <p:nvPr/>
        </p:nvSpPr>
        <p:spPr>
          <a:xfrm>
            <a:off x="213728" y="0"/>
            <a:ext cx="2625836" cy="473529"/>
          </a:xfrm>
          <a:prstGeom prst="rect">
            <a:avLst/>
          </a:prstGeom>
          <a:noFill/>
          <a:ln>
            <a:noFill/>
          </a:ln>
        </p:spPr>
        <p:txBody>
          <a:bodyPr spcFirstLastPara="1" wrap="square" lIns="91425" tIns="91425" rIns="91425" bIns="91425" anchor="t" anchorCtr="0">
            <a:noAutofit/>
          </a:bodyPr>
          <a:lstStyle/>
          <a:p>
            <a:pPr lvl="0" algn="l" rtl="0">
              <a:spcBef>
                <a:spcPts val="600"/>
              </a:spcBef>
              <a:spcAft>
                <a:spcPts val="0"/>
              </a:spcAft>
              <a:buClr>
                <a:schemeClr val="dk1"/>
              </a:buClr>
              <a:buSzPts val="1100"/>
            </a:pPr>
            <a:r>
              <a:rPr lang="en-US" sz="1500" dirty="0">
                <a:solidFill>
                  <a:schemeClr val="dk1"/>
                </a:solidFill>
                <a:latin typeface="Open Sans"/>
                <a:ea typeface="Open Sans"/>
                <a:cs typeface="Open Sans"/>
                <a:sym typeface="Open Sans"/>
              </a:rPr>
              <a:t>Student 2 – Figure 2 </a:t>
            </a:r>
          </a:p>
        </p:txBody>
      </p:sp>
      <p:pic>
        <p:nvPicPr>
          <p:cNvPr id="5" name="Picture 4" descr="map of drought severity across Southwest">
            <a:extLst>
              <a:ext uri="{FF2B5EF4-FFF2-40B4-BE49-F238E27FC236}">
                <a16:creationId xmlns:a16="http://schemas.microsoft.com/office/drawing/2014/main" id="{441F5D20-562C-4394-AB21-9C67A7F7A04D}"/>
              </a:ext>
            </a:extLst>
          </p:cNvPr>
          <p:cNvPicPr>
            <a:picLocks noChangeAspect="1"/>
          </p:cNvPicPr>
          <p:nvPr/>
        </p:nvPicPr>
        <p:blipFill>
          <a:blip r:embed="rId2"/>
          <a:stretch>
            <a:fillRect/>
          </a:stretch>
        </p:blipFill>
        <p:spPr>
          <a:xfrm>
            <a:off x="2630941" y="0"/>
            <a:ext cx="6429375" cy="5143500"/>
          </a:xfrm>
          <a:prstGeom prst="rect">
            <a:avLst/>
          </a:prstGeom>
        </p:spPr>
      </p:pic>
      <p:sp>
        <p:nvSpPr>
          <p:cNvPr id="6" name="Text Placeholder 2">
            <a:extLst>
              <a:ext uri="{FF2B5EF4-FFF2-40B4-BE49-F238E27FC236}">
                <a16:creationId xmlns:a16="http://schemas.microsoft.com/office/drawing/2014/main" id="{71EF9262-A8C5-4AE6-8A2C-4E41130EAF6F}"/>
              </a:ext>
            </a:extLst>
          </p:cNvPr>
          <p:cNvSpPr>
            <a:spLocks noGrp="1"/>
          </p:cNvSpPr>
          <p:nvPr>
            <p:ph type="body" idx="1"/>
          </p:nvPr>
        </p:nvSpPr>
        <p:spPr>
          <a:xfrm>
            <a:off x="213728" y="473529"/>
            <a:ext cx="2137586" cy="4588328"/>
          </a:xfrm>
        </p:spPr>
        <p:txBody>
          <a:bodyPr>
            <a:normAutofit fontScale="62500" lnSpcReduction="20000"/>
          </a:bodyPr>
          <a:lstStyle/>
          <a:p>
            <a:pPr marL="0" marR="0" lvl="0" indent="0">
              <a:lnSpc>
                <a:spcPct val="140000"/>
              </a:lnSpc>
              <a:spcBef>
                <a:spcPts val="0"/>
              </a:spcBef>
              <a:spcAft>
                <a:spcPts val="0"/>
              </a:spcAft>
              <a:buSzPts val="1200"/>
              <a:buNone/>
            </a:pPr>
            <a:r>
              <a:rPr lang="en-US" sz="1900" dirty="0">
                <a:effectLst/>
                <a:latin typeface="Open Sans" panose="020B0606030504020204" pitchFamily="34" charset="0"/>
                <a:ea typeface="Open Sans" panose="020B0606030504020204" pitchFamily="34" charset="0"/>
              </a:rPr>
              <a:t>3. Write a few sentences that explain what you notice in the figure.</a:t>
            </a:r>
            <a:endParaRPr lang="en-US" sz="1900" dirty="0">
              <a:effectLst/>
              <a:latin typeface="Times New Roman" panose="02020603050405020304" pitchFamily="18" charset="0"/>
              <a:ea typeface="Times New Roman" panose="02020603050405020304" pitchFamily="18" charset="0"/>
            </a:endParaRPr>
          </a:p>
          <a:p>
            <a:pPr marL="0" marR="0" indent="0">
              <a:lnSpc>
                <a:spcPct val="140000"/>
              </a:lnSpc>
              <a:spcBef>
                <a:spcPts val="0"/>
              </a:spcBef>
              <a:spcAft>
                <a:spcPts val="0"/>
              </a:spcAft>
              <a:buNone/>
            </a:pPr>
            <a:endParaRPr lang="en-US" sz="1900" dirty="0">
              <a:effectLst/>
              <a:latin typeface="Open Sans" panose="020B0606030504020204" pitchFamily="34" charset="0"/>
              <a:ea typeface="Open Sans" panose="020B0606030504020204" pitchFamily="34" charset="0"/>
            </a:endParaRPr>
          </a:p>
          <a:p>
            <a:pPr marL="0" marR="0" indent="0">
              <a:lnSpc>
                <a:spcPct val="140000"/>
              </a:lnSpc>
              <a:spcBef>
                <a:spcPts val="0"/>
              </a:spcBef>
              <a:spcAft>
                <a:spcPts val="0"/>
              </a:spcAft>
              <a:buNone/>
            </a:pPr>
            <a:r>
              <a:rPr lang="en-US" sz="1900" dirty="0">
                <a:effectLst/>
                <a:latin typeface="Open Sans" panose="020B0606030504020204" pitchFamily="34" charset="0"/>
                <a:ea typeface="Open Sans" panose="020B0606030504020204" pitchFamily="34" charset="0"/>
              </a:rPr>
              <a:t>4. What surprises you, confuses you </a:t>
            </a:r>
            <a:r>
              <a:rPr lang="en-US" sz="1900" u="sng" dirty="0">
                <a:effectLst/>
                <a:latin typeface="Open Sans" panose="020B0606030504020204" pitchFamily="34" charset="0"/>
                <a:ea typeface="Open Sans" panose="020B0606030504020204" pitchFamily="34" charset="0"/>
              </a:rPr>
              <a:t>or</a:t>
            </a:r>
            <a:r>
              <a:rPr lang="en-US" sz="1900" dirty="0">
                <a:effectLst/>
                <a:latin typeface="Open Sans" panose="020B0606030504020204" pitchFamily="34" charset="0"/>
                <a:ea typeface="Open Sans" panose="020B0606030504020204" pitchFamily="34" charset="0"/>
              </a:rPr>
              <a:t> what do you not understand about the information in the figure?</a:t>
            </a:r>
            <a:endParaRPr lang="en-US" sz="1900" dirty="0">
              <a:effectLst/>
              <a:latin typeface="Times New Roman" panose="02020603050405020304" pitchFamily="18" charset="0"/>
              <a:ea typeface="Times New Roman" panose="02020603050405020304" pitchFamily="18" charset="0"/>
            </a:endParaRPr>
          </a:p>
          <a:p>
            <a:pPr marL="0" marR="0" indent="0">
              <a:lnSpc>
                <a:spcPct val="140000"/>
              </a:lnSpc>
              <a:spcBef>
                <a:spcPts val="0"/>
              </a:spcBef>
              <a:spcAft>
                <a:spcPts val="0"/>
              </a:spcAft>
              <a:buNone/>
            </a:pPr>
            <a:endParaRPr lang="en-US" sz="1900" dirty="0">
              <a:effectLst/>
              <a:latin typeface="Open Sans" panose="020B0606030504020204" pitchFamily="34" charset="0"/>
              <a:ea typeface="Open Sans" panose="020B0606030504020204" pitchFamily="34" charset="0"/>
            </a:endParaRPr>
          </a:p>
          <a:p>
            <a:pPr marL="0" marR="0" indent="0">
              <a:lnSpc>
                <a:spcPct val="140000"/>
              </a:lnSpc>
              <a:spcBef>
                <a:spcPts val="0"/>
              </a:spcBef>
              <a:spcAft>
                <a:spcPts val="0"/>
              </a:spcAft>
              <a:buNone/>
            </a:pPr>
            <a:r>
              <a:rPr lang="en-US" sz="1900" dirty="0">
                <a:effectLst/>
                <a:latin typeface="Open Sans" panose="020B0606030504020204" pitchFamily="34" charset="0"/>
                <a:ea typeface="Open Sans" panose="020B0606030504020204" pitchFamily="34" charset="0"/>
              </a:rPr>
              <a:t>5. Write one sentence about the figure that your partner described to you.</a:t>
            </a:r>
            <a:endParaRPr lang="en-US" sz="1900" dirty="0">
              <a:effectLst/>
              <a:latin typeface="Times New Roman" panose="02020603050405020304" pitchFamily="18" charset="0"/>
              <a:ea typeface="Times New Roman" panose="02020603050405020304" pitchFamily="18" charset="0"/>
            </a:endParaRPr>
          </a:p>
          <a:p>
            <a:pPr marL="0" marR="0" indent="0">
              <a:lnSpc>
                <a:spcPct val="140000"/>
              </a:lnSpc>
              <a:spcBef>
                <a:spcPts val="0"/>
              </a:spcBef>
              <a:spcAft>
                <a:spcPts val="0"/>
              </a:spcAft>
              <a:buNone/>
            </a:pPr>
            <a:endParaRPr lang="en-US" sz="1900" dirty="0">
              <a:effectLst/>
              <a:latin typeface="Times New Roman" panose="02020603050405020304" pitchFamily="18" charset="0"/>
              <a:ea typeface="Times New Roman" panose="02020603050405020304" pitchFamily="18" charset="0"/>
            </a:endParaRPr>
          </a:p>
          <a:p>
            <a:pPr marL="0" marR="0" lvl="0" indent="0">
              <a:lnSpc>
                <a:spcPct val="140000"/>
              </a:lnSpc>
              <a:spcBef>
                <a:spcPts val="0"/>
              </a:spcBef>
              <a:spcAft>
                <a:spcPts val="0"/>
              </a:spcAft>
              <a:buSzPts val="1200"/>
              <a:buNone/>
            </a:pPr>
            <a:r>
              <a:rPr lang="en-US" sz="1900" dirty="0">
                <a:effectLst/>
                <a:latin typeface="Open Sans" panose="020B0606030504020204" pitchFamily="34" charset="0"/>
                <a:ea typeface="Open Sans" panose="020B0606030504020204" pitchFamily="34" charset="0"/>
              </a:rPr>
              <a:t>6. How do these figures relate to the map that you looked at as a class, </a:t>
            </a:r>
            <a:r>
              <a:rPr lang="en-US" sz="1900" u="sng" dirty="0">
                <a:effectLst/>
                <a:latin typeface="Open Sans" panose="020B0606030504020204" pitchFamily="34" charset="0"/>
                <a:ea typeface="Open Sans" panose="020B0606030504020204" pitchFamily="34" charset="0"/>
              </a:rPr>
              <a:t>Precipitation Departure from Average – December 2023?</a:t>
            </a:r>
            <a:endParaRPr lang="en-US" sz="19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008635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Open Sans"/>
                <a:ea typeface="Open Sans"/>
                <a:cs typeface="Open Sans"/>
                <a:sym typeface="Open Sans"/>
              </a:rPr>
              <a:t>End of Data Lens</a:t>
            </a:r>
            <a:endParaRPr dirty="0">
              <a:latin typeface="Open Sans"/>
              <a:ea typeface="Open Sans"/>
              <a:cs typeface="Open Sans"/>
              <a:sym typeface="Open Sans"/>
            </a:endParaRPr>
          </a:p>
        </p:txBody>
      </p:sp>
      <p:sp>
        <p:nvSpPr>
          <p:cNvPr id="93" name="Google Shape;93;p18"/>
          <p:cNvSpPr txBox="1">
            <a:spLocks noGrp="1"/>
          </p:cNvSpPr>
          <p:nvPr>
            <p:ph type="body" idx="1"/>
          </p:nvPr>
        </p:nvSpPr>
        <p:spPr>
          <a:xfrm>
            <a:off x="311699" y="1152475"/>
            <a:ext cx="8693507" cy="2603096"/>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Open Sans"/>
                <a:ea typeface="Open Sans"/>
                <a:cs typeface="Open Sans"/>
                <a:sym typeface="Open Sans"/>
              </a:rPr>
              <a:t>Want to learn more about Precipitation Departure mapped dataset and the figures that you used? </a:t>
            </a:r>
            <a:r>
              <a:rPr lang="en-US" dirty="0">
                <a:latin typeface="Open Sans"/>
                <a:ea typeface="Open Sans"/>
                <a:cs typeface="Open Sans"/>
                <a:sym typeface="Open Sans"/>
              </a:rPr>
              <a:t>Read next two slides for brief detailed descriptions.</a:t>
            </a:r>
          </a:p>
          <a:p>
            <a:pPr marL="0" lvl="0" indent="0" algn="l" rtl="0">
              <a:spcBef>
                <a:spcPts val="1200"/>
              </a:spcBef>
              <a:spcAft>
                <a:spcPts val="0"/>
              </a:spcAft>
              <a:buNone/>
            </a:pPr>
            <a:endParaRPr lang="en-US" dirty="0">
              <a:latin typeface="Open Sans"/>
              <a:ea typeface="Open Sans"/>
              <a:cs typeface="Open Sans"/>
              <a:sym typeface="Open Sans"/>
            </a:endParaRPr>
          </a:p>
          <a:p>
            <a:pPr marL="0" lvl="0" indent="0" algn="l" rtl="0">
              <a:spcBef>
                <a:spcPts val="1200"/>
              </a:spcBef>
              <a:spcAft>
                <a:spcPts val="0"/>
              </a:spcAft>
              <a:buNone/>
            </a:pPr>
            <a:r>
              <a:rPr lang="en-US" dirty="0">
                <a:latin typeface="Open Sans"/>
                <a:ea typeface="Open Sans"/>
                <a:cs typeface="Open Sans"/>
                <a:sym typeface="Open Sans"/>
              </a:rPr>
              <a:t>Optional High School reading extension on final slide.</a:t>
            </a:r>
            <a:endParaRPr dirty="0">
              <a:latin typeface="Open Sans"/>
              <a:ea typeface="Open Sans"/>
              <a:cs typeface="Open Sans"/>
              <a:sym typeface="Open Sans"/>
            </a:endParaRPr>
          </a:p>
          <a:p>
            <a:pPr marL="0" lvl="0" indent="0" algn="l" rtl="0">
              <a:spcBef>
                <a:spcPts val="1200"/>
              </a:spcBef>
              <a:spcAft>
                <a:spcPts val="0"/>
              </a:spcAft>
              <a:buNone/>
            </a:pPr>
            <a:endParaRPr dirty="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rmAutofit fontScale="90000"/>
          </a:bodyPr>
          <a:lstStyle/>
          <a:p>
            <a:pPr algn="l"/>
            <a:r>
              <a:rPr lang="en-US" b="1"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“The weather and climate influences on the January 2025 fires around Los Angeles”</a:t>
            </a:r>
          </a:p>
        </p:txBody>
      </p:sp>
      <p:sp>
        <p:nvSpPr>
          <p:cNvPr id="105" name="Google Shape;105;p20"/>
          <p:cNvSpPr txBox="1">
            <a:spLocks noGrp="1"/>
          </p:cNvSpPr>
          <p:nvPr>
            <p:ph type="body" idx="1"/>
          </p:nvPr>
        </p:nvSpPr>
        <p:spPr>
          <a:xfrm>
            <a:off x="311700" y="1152475"/>
            <a:ext cx="8520600" cy="3786918"/>
          </a:xfrm>
          <a:prstGeom prst="rect">
            <a:avLst/>
          </a:prstGeom>
        </p:spPr>
        <p:txBody>
          <a:bodyPr spcFirstLastPara="1" wrap="square" lIns="91425" tIns="91425" rIns="91425" bIns="91425" anchor="t" anchorCtr="0">
            <a:normAutofit fontScale="92500" lnSpcReduction="20000"/>
          </a:bodyPr>
          <a:lstStyle/>
          <a:p>
            <a:pPr marL="114300" indent="0" algn="l">
              <a:buNone/>
            </a:pPr>
            <a:endParaRPr lang="en-US" sz="1600" b="1"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endParaRPr>
          </a:p>
          <a:p>
            <a:pPr marL="114300" indent="0" algn="l">
              <a:buNone/>
            </a:pPr>
            <a:r>
              <a:rPr lang="en-US" sz="1600" b="1"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Highlights</a:t>
            </a:r>
          </a:p>
          <a:p>
            <a:pPr marL="114300" indent="0" algn="l">
              <a:buNone/>
            </a:pPr>
            <a:endParaRPr lang="en-US" sz="1600" b="1"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endParaRPr>
          </a:p>
          <a:p>
            <a:pPr algn="l">
              <a:buFont typeface="Arial" panose="020B0604020202020204" pitchFamily="34" charset="0"/>
              <a:buChar char="•"/>
            </a:pPr>
            <a:r>
              <a:rPr lang="en-US" sz="16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A trifecta of fire-friendly climate conditions set the stage for the January 2025 fires: back-to-back wet winters that boosted vegetation, a record-dry fall, and an extremely strong Santa Ana wind event. </a:t>
            </a:r>
          </a:p>
          <a:p>
            <a:pPr algn="l">
              <a:buFont typeface="Arial" panose="020B0604020202020204" pitchFamily="34" charset="0"/>
              <a:buChar char="•"/>
            </a:pPr>
            <a:r>
              <a:rPr lang="en-US" sz="16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By one estimate, record-low fall precipitation had a bigger influence on the exceptionally low vegetation moisture than the near-record summer and fall temperatures.</a:t>
            </a:r>
          </a:p>
          <a:p>
            <a:pPr algn="l">
              <a:buFont typeface="Arial" panose="020B0604020202020204" pitchFamily="34" charset="0"/>
              <a:buChar char="•"/>
            </a:pPr>
            <a:r>
              <a:rPr lang="en-US" sz="16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A preliminary attribution analysis concluded that long-term global warming and the development of La Niña contributed roughly equally to making the extreme fire weather conditions more likely and more extreme.</a:t>
            </a:r>
          </a:p>
          <a:p>
            <a:pPr algn="l">
              <a:buFont typeface="Arial" panose="020B0604020202020204" pitchFamily="34" charset="0"/>
              <a:buChar char="•"/>
            </a:pPr>
            <a:r>
              <a:rPr lang="en-US" sz="16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The most effective near-term strategies to lower risk are controlling unwanted human ignitions under high-risk conditions, using fire-resistant building materials and landscaping, and locating development in lower-risk areas.</a:t>
            </a:r>
          </a:p>
          <a:p>
            <a:pPr algn="l">
              <a:buFont typeface="Arial" panose="020B0604020202020204" pitchFamily="34" charset="0"/>
              <a:buChar char="•"/>
            </a:pPr>
            <a:endParaRPr lang="en-US" sz="1600" dirty="0">
              <a:solidFill>
                <a:srgbClr val="212121"/>
              </a:solidFill>
              <a:latin typeface="Open Sans" panose="020B0606030504020204" pitchFamily="34" charset="0"/>
              <a:ea typeface="Open Sans" panose="020B0606030504020204" pitchFamily="34" charset="0"/>
              <a:cs typeface="Open Sans" panose="020B0606030504020204" pitchFamily="34" charset="0"/>
            </a:endParaRPr>
          </a:p>
          <a:p>
            <a:pPr marL="114300" indent="0" algn="l">
              <a:buNone/>
            </a:pPr>
            <a:r>
              <a:rPr lang="en-US" sz="16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Source – </a:t>
            </a:r>
            <a:r>
              <a:rPr lang="en-US" sz="16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hlinkClick r:id="rId3"/>
              </a:rPr>
              <a:t>Climate.gov</a:t>
            </a:r>
            <a:endParaRPr lang="en-US" sz="16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306526"/>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220" u="sng" dirty="0">
                <a:solidFill>
                  <a:schemeClr val="hlink"/>
                </a:solidFill>
                <a:latin typeface="Open Sans"/>
                <a:ea typeface="Open Sans"/>
                <a:cs typeface="Open Sans"/>
                <a:sym typeface="Open Sans"/>
                <a:hlinkClick r:id="rId3"/>
              </a:rPr>
              <a:t>Precipitation Departure</a:t>
            </a:r>
            <a:endParaRPr sz="2220" dirty="0">
              <a:latin typeface="Open Sans"/>
              <a:ea typeface="Open Sans"/>
              <a:cs typeface="Open Sans"/>
              <a:sym typeface="Open Sans"/>
            </a:endParaRPr>
          </a:p>
        </p:txBody>
      </p:sp>
      <p:sp>
        <p:nvSpPr>
          <p:cNvPr id="9" name="TextBox 8">
            <a:extLst>
              <a:ext uri="{FF2B5EF4-FFF2-40B4-BE49-F238E27FC236}">
                <a16:creationId xmlns:a16="http://schemas.microsoft.com/office/drawing/2014/main" id="{7917786F-1030-4147-B99E-C387646485BE}"/>
              </a:ext>
            </a:extLst>
          </p:cNvPr>
          <p:cNvSpPr txBox="1"/>
          <p:nvPr/>
        </p:nvSpPr>
        <p:spPr>
          <a:xfrm>
            <a:off x="391886" y="955221"/>
            <a:ext cx="8221435" cy="3539430"/>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Weather patterns change all the time, but big climate cycles like El Niño and La Niña can make some places much wetter or drier than usual. Scientists compare current rainfall to past averages to see these patterns more clearly.  </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This map uses data from the Global Precipitation Climatology Project, where experts at NOAA and NASA combine information from many satellites to measure rainfall around the world. It takes a few months to check the data and compare it with ground measurements to make sure it's accurate.  </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 Green areas show places where more rain fell than usual (compared to 1981–2010).  </a:t>
            </a:r>
          </a:p>
          <a:p>
            <a:r>
              <a:rPr lang="en-US" dirty="0">
                <a:latin typeface="Open Sans" panose="020B0606030504020204" pitchFamily="34" charset="0"/>
                <a:ea typeface="Open Sans" panose="020B0606030504020204" pitchFamily="34" charset="0"/>
                <a:cs typeface="Open Sans" panose="020B0606030504020204" pitchFamily="34" charset="0"/>
              </a:rPr>
              <a:t>- Orange areas show places with less rain than normal.  </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By studying these maps, scientists can track global rainfall changes and understand how climate cycles affect different regions! 🌎💧</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Credit: NOAA</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TotalTime>
  <Words>823</Words>
  <Application>Microsoft Office PowerPoint</Application>
  <PresentationFormat>On-screen Show (16:9)</PresentationFormat>
  <Paragraphs>64</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Lato</vt:lpstr>
      <vt:lpstr>Architects Daughter</vt:lpstr>
      <vt:lpstr>Arial</vt:lpstr>
      <vt:lpstr>Open Sans</vt:lpstr>
      <vt:lpstr>Times New Roman</vt:lpstr>
      <vt:lpstr>Simple Light</vt:lpstr>
      <vt:lpstr>🌎 Data Lens: Exploring Earth’s Visual Stories</vt:lpstr>
      <vt:lpstr>PowerPoint Presentation</vt:lpstr>
      <vt:lpstr>Precipitation Departure from Average – December 2023</vt:lpstr>
      <vt:lpstr>Student 1 – Focus on Figure 1 Student 2 – Focus on Figure 2  6 minutes: Answer questions #2-3 about the Figure on your worksheet.  6 minutes: Pair up with your partner. Discuss and answer #4-5.</vt:lpstr>
      <vt:lpstr>PowerPoint Presentation</vt:lpstr>
      <vt:lpstr>PowerPoint Presentation</vt:lpstr>
      <vt:lpstr>End of Data Lens</vt:lpstr>
      <vt:lpstr>“The weather and climate influences on the January 2025 fires around Los Angeles”</vt:lpstr>
      <vt:lpstr>Precipitation Departure</vt:lpstr>
      <vt:lpstr>Reading Extension – High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Data Lens: Exploring Earth’s Visual Stories</dc:title>
  <dc:creator>Hilary Peddicord</dc:creator>
  <cp:lastModifiedBy>Hilary Peddicord</cp:lastModifiedBy>
  <cp:revision>30</cp:revision>
  <dcterms:modified xsi:type="dcterms:W3CDTF">2025-02-24T22:43:38Z</dcterms:modified>
</cp:coreProperties>
</file>