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0"/>
  </p:notesMasterIdLst>
  <p:sldIdLst>
    <p:sldId id="256" r:id="rId2"/>
    <p:sldId id="264" r:id="rId3"/>
    <p:sldId id="257" r:id="rId4"/>
    <p:sldId id="259" r:id="rId5"/>
    <p:sldId id="260" r:id="rId6"/>
    <p:sldId id="261" r:id="rId7"/>
    <p:sldId id="262" r:id="rId8"/>
    <p:sldId id="263" r:id="rId9"/>
  </p:sldIdLst>
  <p:sldSz cx="9144000" cy="5143500" type="screen16x9"/>
  <p:notesSz cx="6858000" cy="9144000"/>
  <p:embeddedFontLst>
    <p:embeddedFont>
      <p:font typeface="Architects Daughter" panose="020B0604020202020204" charset="0"/>
      <p:regular r:id="rId11"/>
    </p:embeddedFont>
    <p:embeddedFont>
      <p:font typeface="Lato" panose="020F0502020204030203" pitchFamily="34" charset="0"/>
      <p:regular r:id="rId12"/>
      <p:bold r:id="rId13"/>
      <p:italic r:id="rId14"/>
      <p:boldItalic r:id="rId15"/>
    </p:embeddedFont>
    <p:embeddedFont>
      <p:font typeface="Open Sans" panose="020B0606030504020204" pitchFamily="34" charset="0"/>
      <p:regular r:id="rId16"/>
      <p:bold r:id="rId17"/>
      <p:italic r:id="rId18"/>
      <p:boldItalic r:id="rId1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606" autoAdjust="0"/>
    <p:restoredTop sz="86413" autoAdjust="0"/>
  </p:normalViewPr>
  <p:slideViewPr>
    <p:cSldViewPr snapToGrid="0">
      <p:cViewPr varScale="1">
        <p:scale>
          <a:sx n="101" d="100"/>
          <a:sy n="101" d="100"/>
        </p:scale>
        <p:origin x="114" y="276"/>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font" Target="fonts/font5.fntdata"/><Relationship Id="rId23" Type="http://schemas.openxmlformats.org/officeDocument/2006/relationships/tableStyles" Target="tableStyles.xml"/><Relationship Id="rId10" Type="http://schemas.openxmlformats.org/officeDocument/2006/relationships/notesMaster" Target="notesMasters/notesMaster1.xml"/><Relationship Id="rId19"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f7155fb332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f7155fb332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914400" lvl="0" indent="-304800" algn="l" rtl="0">
              <a:spcBef>
                <a:spcPts val="0"/>
              </a:spcBef>
              <a:spcAft>
                <a:spcPts val="0"/>
              </a:spcAft>
              <a:buClr>
                <a:schemeClr val="dk1"/>
              </a:buClr>
              <a:buSzPts val="1200"/>
              <a:buChar char="➔"/>
            </a:pPr>
            <a:r>
              <a:rPr lang="en" sz="1200" b="1">
                <a:solidFill>
                  <a:schemeClr val="dk1"/>
                </a:solidFill>
                <a:highlight>
                  <a:srgbClr val="FFFFFF"/>
                </a:highlight>
              </a:rPr>
              <a:t>Q1</a:t>
            </a:r>
            <a:r>
              <a:rPr lang="en" sz="1200">
                <a:solidFill>
                  <a:srgbClr val="A61C00"/>
                </a:solidFill>
                <a:highlight>
                  <a:srgbClr val="FFFFFF"/>
                </a:highlight>
              </a:rPr>
              <a:t> </a:t>
            </a:r>
            <a:r>
              <a:rPr lang="en" sz="1200">
                <a:solidFill>
                  <a:schemeClr val="dk1"/>
                </a:solidFill>
                <a:highlight>
                  <a:srgbClr val="FFFFFF"/>
                </a:highlight>
              </a:rPr>
              <a:t>– “What is going on in this image?”; after an observation is made, paraphrase and maybe follow up with Q2.</a:t>
            </a:r>
            <a:endParaRPr sz="1200">
              <a:solidFill>
                <a:schemeClr val="dk1"/>
              </a:solidFill>
              <a:highlight>
                <a:srgbClr val="FFFFFF"/>
              </a:highlight>
            </a:endParaRPr>
          </a:p>
          <a:p>
            <a:pPr marL="914400" lvl="0" indent="-304800" algn="l" rtl="0">
              <a:spcBef>
                <a:spcPts val="0"/>
              </a:spcBef>
              <a:spcAft>
                <a:spcPts val="0"/>
              </a:spcAft>
              <a:buClr>
                <a:schemeClr val="dk1"/>
              </a:buClr>
              <a:buSzPts val="1200"/>
              <a:buChar char="➔"/>
            </a:pPr>
            <a:r>
              <a:rPr lang="en" sz="1200" b="1">
                <a:solidFill>
                  <a:schemeClr val="dk1"/>
                </a:solidFill>
                <a:highlight>
                  <a:srgbClr val="FFFFFF"/>
                </a:highlight>
              </a:rPr>
              <a:t>Q2 </a:t>
            </a:r>
            <a:r>
              <a:rPr lang="en" sz="1200">
                <a:solidFill>
                  <a:schemeClr val="dk1"/>
                </a:solidFill>
                <a:highlight>
                  <a:srgbClr val="FFFFFF"/>
                </a:highlight>
              </a:rPr>
              <a:t>– “What do you see that makes you say that?; paraphrase again and to obtain the next observation use Q3.</a:t>
            </a:r>
            <a:endParaRPr sz="1200">
              <a:solidFill>
                <a:schemeClr val="dk1"/>
              </a:solidFill>
              <a:highlight>
                <a:srgbClr val="FFFFFF"/>
              </a:highlight>
            </a:endParaRPr>
          </a:p>
          <a:p>
            <a:pPr marL="914400" lvl="0" indent="-304800" algn="l" rtl="0">
              <a:spcBef>
                <a:spcPts val="0"/>
              </a:spcBef>
              <a:spcAft>
                <a:spcPts val="0"/>
              </a:spcAft>
              <a:buClr>
                <a:schemeClr val="dk1"/>
              </a:buClr>
              <a:buSzPts val="1200"/>
              <a:buChar char="➔"/>
            </a:pPr>
            <a:r>
              <a:rPr lang="en" sz="1200" b="1">
                <a:solidFill>
                  <a:schemeClr val="dk1"/>
                </a:solidFill>
                <a:highlight>
                  <a:srgbClr val="FFFFFF"/>
                </a:highlight>
              </a:rPr>
              <a:t>Q3</a:t>
            </a:r>
            <a:r>
              <a:rPr lang="en" sz="1200">
                <a:solidFill>
                  <a:schemeClr val="dk1"/>
                </a:solidFill>
                <a:highlight>
                  <a:srgbClr val="FFFFFF"/>
                </a:highlight>
              </a:rPr>
              <a:t> – “What more can we find?”; this is an opening for another student to share an observation.</a:t>
            </a:r>
            <a:endParaRPr sz="1200">
              <a:solidFill>
                <a:schemeClr val="dk1"/>
              </a:solidFill>
              <a:highlight>
                <a:srgbClr val="FFFFFF"/>
              </a:highlight>
            </a:endParaRPr>
          </a:p>
          <a:p>
            <a:pPr marL="0" lvl="0" indent="0" algn="l" rtl="0">
              <a:spcBef>
                <a:spcPts val="240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28fab942228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28fab942228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2f333397cae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2f333397cae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2f7155fb332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2f7155fb332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f7155fb332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2f7155fb332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f7155fb332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2f7155fb332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sos.noaa.gov/catalog/datasets/land-surface-temperature-real-time/"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www.ncei.noaa.gov/news/weather-vs-climate"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hyperlink" Target="https://www.ncei.noaa.gov/sites/default/files/2020-08/Video-Wx-Vs-Climate-NOAA-NCEI-NWS_captioned.mp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51900" y="-324225"/>
            <a:ext cx="8440200" cy="1233000"/>
          </a:xfrm>
          <a:prstGeom prst="rect">
            <a:avLst/>
          </a:prstGeom>
        </p:spPr>
        <p:txBody>
          <a:bodyPr spcFirstLastPara="1" wrap="square" lIns="91425" tIns="91425" rIns="91425" bIns="91425" anchor="b" anchorCtr="0">
            <a:normAutofit/>
          </a:bodyPr>
          <a:lstStyle/>
          <a:p>
            <a:pPr marL="0" lvl="0" indent="0" algn="ctr" rtl="0">
              <a:lnSpc>
                <a:spcPct val="115000"/>
              </a:lnSpc>
              <a:spcBef>
                <a:spcPts val="1800"/>
              </a:spcBef>
              <a:spcAft>
                <a:spcPts val="600"/>
              </a:spcAft>
              <a:buClr>
                <a:schemeClr val="dk1"/>
              </a:buClr>
              <a:buSzPts val="1100"/>
              <a:buFont typeface="Arial"/>
              <a:buNone/>
            </a:pPr>
            <a:r>
              <a:rPr lang="en" sz="4000" dirty="0"/>
              <a:t>🌎</a:t>
            </a:r>
            <a:r>
              <a:rPr lang="en" sz="4000" dirty="0">
                <a:latin typeface="Architects Daughter"/>
                <a:ea typeface="Architects Daughter"/>
                <a:cs typeface="Architects Daughter"/>
                <a:sym typeface="Architects Daughter"/>
              </a:rPr>
              <a:t> </a:t>
            </a:r>
            <a:r>
              <a:rPr lang="en" sz="2600" dirty="0">
                <a:latin typeface="Architects Daughter"/>
                <a:ea typeface="Architects Daughter"/>
                <a:cs typeface="Architects Daughter"/>
                <a:sym typeface="Architects Daughter"/>
              </a:rPr>
              <a:t>Data Lens: Exploring Earth’s Visual Stories</a:t>
            </a:r>
            <a:endParaRPr sz="6400" dirty="0"/>
          </a:p>
        </p:txBody>
      </p:sp>
      <p:sp>
        <p:nvSpPr>
          <p:cNvPr id="55" name="Google Shape;55;p13"/>
          <p:cNvSpPr txBox="1">
            <a:spLocks noGrp="1"/>
          </p:cNvSpPr>
          <p:nvPr>
            <p:ph type="subTitle" idx="1"/>
          </p:nvPr>
        </p:nvSpPr>
        <p:spPr>
          <a:xfrm>
            <a:off x="271500" y="1035650"/>
            <a:ext cx="8520600" cy="7926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SzPts val="1018"/>
              <a:buNone/>
            </a:pPr>
            <a:r>
              <a:rPr lang="en" sz="2100">
                <a:solidFill>
                  <a:schemeClr val="dk1"/>
                </a:solidFill>
                <a:latin typeface="Open Sans"/>
                <a:ea typeface="Open Sans"/>
                <a:cs typeface="Open Sans"/>
                <a:sym typeface="Open Sans"/>
              </a:rPr>
              <a:t>We are going to slow down and take ten minutes or so to observe a map and discuss what we discover and notice about it. There are no right or wrong answers!</a:t>
            </a:r>
            <a:endParaRPr sz="2100">
              <a:solidFill>
                <a:schemeClr val="dk1"/>
              </a:solidFill>
              <a:latin typeface="Open Sans"/>
              <a:ea typeface="Open Sans"/>
              <a:cs typeface="Open Sans"/>
              <a:sym typeface="Open Sans"/>
            </a:endParaRPr>
          </a:p>
          <a:p>
            <a:pPr marL="0" lvl="0" indent="0" algn="l" rtl="0">
              <a:spcBef>
                <a:spcPts val="2400"/>
              </a:spcBef>
              <a:spcAft>
                <a:spcPts val="0"/>
              </a:spcAft>
              <a:buNone/>
            </a:pPr>
            <a:r>
              <a:rPr lang="en" sz="2100" b="1">
                <a:solidFill>
                  <a:srgbClr val="282323"/>
                </a:solidFill>
                <a:latin typeface="Open Sans"/>
                <a:ea typeface="Open Sans"/>
                <a:cs typeface="Open Sans"/>
                <a:sym typeface="Open Sans"/>
              </a:rPr>
              <a:t>First: Ground Rules</a:t>
            </a:r>
            <a:endParaRPr sz="2100" b="1">
              <a:solidFill>
                <a:srgbClr val="282323"/>
              </a:solidFill>
              <a:latin typeface="Open Sans"/>
              <a:ea typeface="Open Sans"/>
              <a:cs typeface="Open Sans"/>
              <a:sym typeface="Open Sans"/>
            </a:endParaRPr>
          </a:p>
          <a:p>
            <a:pPr marL="457200" lvl="0" indent="-361950" algn="l" rtl="0">
              <a:spcBef>
                <a:spcPts val="1200"/>
              </a:spcBef>
              <a:spcAft>
                <a:spcPts val="0"/>
              </a:spcAft>
              <a:buClr>
                <a:srgbClr val="282323"/>
              </a:buClr>
              <a:buSzPts val="2100"/>
              <a:buFont typeface="Lato"/>
              <a:buChar char="-"/>
            </a:pPr>
            <a:r>
              <a:rPr lang="en" sz="2100" b="1">
                <a:solidFill>
                  <a:srgbClr val="282323"/>
                </a:solidFill>
                <a:latin typeface="Open Sans"/>
                <a:ea typeface="Open Sans"/>
                <a:cs typeface="Open Sans"/>
                <a:sym typeface="Open Sans"/>
              </a:rPr>
              <a:t>Raise your hand</a:t>
            </a:r>
            <a:r>
              <a:rPr lang="en" sz="2100">
                <a:solidFill>
                  <a:srgbClr val="282323"/>
                </a:solidFill>
                <a:latin typeface="Open Sans"/>
                <a:ea typeface="Open Sans"/>
                <a:cs typeface="Open Sans"/>
                <a:sym typeface="Open Sans"/>
              </a:rPr>
              <a:t> to share your ideas with the class.</a:t>
            </a:r>
            <a:endParaRPr sz="2100">
              <a:solidFill>
                <a:srgbClr val="282323"/>
              </a:solidFill>
              <a:latin typeface="Open Sans"/>
              <a:ea typeface="Open Sans"/>
              <a:cs typeface="Open Sans"/>
              <a:sym typeface="Open Sans"/>
            </a:endParaRPr>
          </a:p>
          <a:p>
            <a:pPr marL="457200" lvl="0" indent="-361950" algn="l" rtl="0">
              <a:spcBef>
                <a:spcPts val="0"/>
              </a:spcBef>
              <a:spcAft>
                <a:spcPts val="0"/>
              </a:spcAft>
              <a:buClr>
                <a:srgbClr val="282323"/>
              </a:buClr>
              <a:buSzPts val="2100"/>
              <a:buFont typeface="Lato"/>
              <a:buChar char="-"/>
            </a:pPr>
            <a:r>
              <a:rPr lang="en" sz="2100" b="1">
                <a:solidFill>
                  <a:srgbClr val="282323"/>
                </a:solidFill>
                <a:latin typeface="Open Sans"/>
                <a:ea typeface="Open Sans"/>
                <a:cs typeface="Open Sans"/>
                <a:sym typeface="Open Sans"/>
              </a:rPr>
              <a:t>All</a:t>
            </a:r>
            <a:r>
              <a:rPr lang="en" sz="2100">
                <a:solidFill>
                  <a:srgbClr val="282323"/>
                </a:solidFill>
                <a:latin typeface="Open Sans"/>
                <a:ea typeface="Open Sans"/>
                <a:cs typeface="Open Sans"/>
                <a:sym typeface="Open Sans"/>
              </a:rPr>
              <a:t> ideas are welcome.</a:t>
            </a:r>
            <a:endParaRPr sz="2100">
              <a:solidFill>
                <a:srgbClr val="282323"/>
              </a:solidFill>
              <a:latin typeface="Open Sans"/>
              <a:ea typeface="Open Sans"/>
              <a:cs typeface="Open Sans"/>
              <a:sym typeface="Open Sans"/>
            </a:endParaRPr>
          </a:p>
          <a:p>
            <a:pPr marL="457200" lvl="0" indent="-361950" algn="l" rtl="0">
              <a:spcBef>
                <a:spcPts val="0"/>
              </a:spcBef>
              <a:spcAft>
                <a:spcPts val="0"/>
              </a:spcAft>
              <a:buClr>
                <a:srgbClr val="282323"/>
              </a:buClr>
              <a:buSzPts val="2100"/>
              <a:buFont typeface="Lato"/>
              <a:buChar char="-"/>
            </a:pPr>
            <a:r>
              <a:rPr lang="en" sz="2100">
                <a:solidFill>
                  <a:srgbClr val="282323"/>
                </a:solidFill>
                <a:latin typeface="Open Sans"/>
                <a:ea typeface="Open Sans"/>
                <a:cs typeface="Open Sans"/>
                <a:sym typeface="Open Sans"/>
              </a:rPr>
              <a:t>Be </a:t>
            </a:r>
            <a:r>
              <a:rPr lang="en" sz="2100" b="1">
                <a:solidFill>
                  <a:srgbClr val="282323"/>
                </a:solidFill>
                <a:latin typeface="Open Sans"/>
                <a:ea typeface="Open Sans"/>
                <a:cs typeface="Open Sans"/>
                <a:sym typeface="Open Sans"/>
              </a:rPr>
              <a:t>respectful</a:t>
            </a:r>
            <a:r>
              <a:rPr lang="en" sz="2100">
                <a:solidFill>
                  <a:srgbClr val="282323"/>
                </a:solidFill>
                <a:latin typeface="Open Sans"/>
                <a:ea typeface="Open Sans"/>
                <a:cs typeface="Open Sans"/>
                <a:sym typeface="Open Sans"/>
              </a:rPr>
              <a:t> of others’ ideas!</a:t>
            </a:r>
            <a:endParaRPr sz="2100">
              <a:solidFill>
                <a:srgbClr val="282323"/>
              </a:solidFill>
              <a:latin typeface="Open Sans"/>
              <a:ea typeface="Open Sans"/>
              <a:cs typeface="Open Sans"/>
              <a:sym typeface="Open Sans"/>
            </a:endParaRPr>
          </a:p>
          <a:p>
            <a:pPr marL="914400" lvl="1" indent="-361950" algn="l" rtl="0">
              <a:spcBef>
                <a:spcPts val="0"/>
              </a:spcBef>
              <a:spcAft>
                <a:spcPts val="0"/>
              </a:spcAft>
              <a:buClr>
                <a:srgbClr val="282323"/>
              </a:buClr>
              <a:buSzPts val="2100"/>
              <a:buFont typeface="Open Sans"/>
              <a:buChar char="-"/>
            </a:pPr>
            <a:r>
              <a:rPr lang="en" sz="2100">
                <a:solidFill>
                  <a:srgbClr val="282323"/>
                </a:solidFill>
                <a:latin typeface="Open Sans"/>
                <a:ea typeface="Open Sans"/>
                <a:cs typeface="Open Sans"/>
                <a:sym typeface="Open Sans"/>
              </a:rPr>
              <a:t>It’s okay if you disagree! </a:t>
            </a:r>
            <a:endParaRPr sz="2100">
              <a:solidFill>
                <a:srgbClr val="282323"/>
              </a:solidFill>
              <a:latin typeface="Open Sans"/>
              <a:ea typeface="Open Sans"/>
              <a:cs typeface="Open Sans"/>
              <a:sym typeface="Open Sans"/>
            </a:endParaRPr>
          </a:p>
          <a:p>
            <a:pPr marL="914400" lvl="1" indent="-361950" algn="l" rtl="0">
              <a:spcBef>
                <a:spcPts val="0"/>
              </a:spcBef>
              <a:spcAft>
                <a:spcPts val="0"/>
              </a:spcAft>
              <a:buClr>
                <a:srgbClr val="282323"/>
              </a:buClr>
              <a:buSzPts val="2100"/>
              <a:buFont typeface="Open Sans"/>
              <a:buChar char="-"/>
            </a:pPr>
            <a:r>
              <a:rPr lang="en" sz="2100">
                <a:solidFill>
                  <a:srgbClr val="282323"/>
                </a:solidFill>
                <a:latin typeface="Open Sans"/>
                <a:ea typeface="Open Sans"/>
                <a:cs typeface="Open Sans"/>
                <a:sym typeface="Open Sans"/>
              </a:rPr>
              <a:t>Build off each others’ ideas.</a:t>
            </a:r>
            <a:endParaRPr sz="2100">
              <a:solidFill>
                <a:srgbClr val="282323"/>
              </a:solidFill>
              <a:latin typeface="Open Sans"/>
              <a:ea typeface="Open Sans"/>
              <a:cs typeface="Open Sans"/>
              <a:sym typeface="Open Sans"/>
            </a:endParaRPr>
          </a:p>
          <a:p>
            <a:pPr marL="0" lvl="0" indent="0" algn="l" rtl="0">
              <a:spcBef>
                <a:spcPts val="1200"/>
              </a:spcBef>
              <a:spcAft>
                <a:spcPts val="1200"/>
              </a:spcAft>
              <a:buNone/>
            </a:pPr>
            <a:r>
              <a:rPr lang="en" sz="2100">
                <a:solidFill>
                  <a:srgbClr val="282323"/>
                </a:solidFill>
                <a:latin typeface="Open Sans"/>
                <a:ea typeface="Open Sans"/>
                <a:cs typeface="Open Sans"/>
                <a:sym typeface="Open Sans"/>
              </a:rPr>
              <a:t>Next: One minute to quietly observe…</a:t>
            </a:r>
            <a:endParaRPr sz="2100">
              <a:solidFill>
                <a:srgbClr val="282323"/>
              </a:solidFill>
              <a:latin typeface="Open Sans"/>
              <a:ea typeface="Open Sans"/>
              <a:cs typeface="Open Sans"/>
              <a:sym typeface="Ope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0863E-C5FE-4B93-B698-14C5855E2CA1}"/>
              </a:ext>
            </a:extLst>
          </p:cNvPr>
          <p:cNvSpPr>
            <a:spLocks noGrp="1"/>
          </p:cNvSpPr>
          <p:nvPr>
            <p:ph type="title"/>
          </p:nvPr>
        </p:nvSpPr>
        <p:spPr/>
        <p:txBody>
          <a:bodyPr/>
          <a:lstStyle/>
          <a:p>
            <a:endParaRPr lang="en-US" dirty="0"/>
          </a:p>
        </p:txBody>
      </p:sp>
      <p:pic>
        <p:nvPicPr>
          <p:cNvPr id="4" name="Picture 3" descr="Land Surface Temperature show with continents labeled and a latitude and longitude and country and state borders layer on top.">
            <a:extLst>
              <a:ext uri="{FF2B5EF4-FFF2-40B4-BE49-F238E27FC236}">
                <a16:creationId xmlns:a16="http://schemas.microsoft.com/office/drawing/2014/main" id="{93689685-0295-4D37-9659-0A3DFF96EA64}"/>
              </a:ext>
            </a:extLst>
          </p:cNvPr>
          <p:cNvPicPr>
            <a:picLocks noChangeAspect="1"/>
          </p:cNvPicPr>
          <p:nvPr/>
        </p:nvPicPr>
        <p:blipFill>
          <a:blip r:embed="rId2"/>
          <a:stretch>
            <a:fillRect/>
          </a:stretch>
        </p:blipFill>
        <p:spPr>
          <a:xfrm>
            <a:off x="0" y="571500"/>
            <a:ext cx="9144000" cy="4572000"/>
          </a:xfrm>
          <a:prstGeom prst="rect">
            <a:avLst/>
          </a:prstGeom>
        </p:spPr>
      </p:pic>
      <p:sp>
        <p:nvSpPr>
          <p:cNvPr id="5" name="TextBox 4">
            <a:extLst>
              <a:ext uri="{FF2B5EF4-FFF2-40B4-BE49-F238E27FC236}">
                <a16:creationId xmlns:a16="http://schemas.microsoft.com/office/drawing/2014/main" id="{65823491-6BE7-4864-8F1D-62D87E165A9B}"/>
              </a:ext>
            </a:extLst>
          </p:cNvPr>
          <p:cNvSpPr txBox="1"/>
          <p:nvPr/>
        </p:nvSpPr>
        <p:spPr>
          <a:xfrm>
            <a:off x="1302327" y="109835"/>
            <a:ext cx="6354619" cy="461665"/>
          </a:xfrm>
          <a:prstGeom prst="rect">
            <a:avLst/>
          </a:prstGeom>
          <a:noFill/>
        </p:spPr>
        <p:txBody>
          <a:bodyPr wrap="square" rtlCol="0">
            <a:spAutoFit/>
          </a:bodyPr>
          <a:lstStyle/>
          <a:p>
            <a:pPr algn="ctr"/>
            <a:r>
              <a:rPr lang="en-US" sz="2400" dirty="0"/>
              <a:t>What do you notice here?</a:t>
            </a:r>
          </a:p>
        </p:txBody>
      </p:sp>
    </p:spTree>
    <p:extLst>
      <p:ext uri="{BB962C8B-B14F-4D97-AF65-F5344CB8AC3E}">
        <p14:creationId xmlns:p14="http://schemas.microsoft.com/office/powerpoint/2010/main" val="1240147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dirty="0"/>
          </a:p>
        </p:txBody>
      </p:sp>
      <p:sp>
        <p:nvSpPr>
          <p:cNvPr id="61" name="Google Shape;61;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sp>
        <p:nvSpPr>
          <p:cNvPr id="63" name="Google Shape;63;p14"/>
          <p:cNvSpPr txBox="1">
            <a:spLocks noGrp="1"/>
          </p:cNvSpPr>
          <p:nvPr>
            <p:ph type="title" idx="4294967295"/>
          </p:nvPr>
        </p:nvSpPr>
        <p:spPr>
          <a:xfrm>
            <a:off x="490000" y="42825"/>
            <a:ext cx="7806000" cy="528600"/>
          </a:xfrm>
          <a:prstGeom prst="rect">
            <a:avLst/>
          </a:prstGeom>
        </p:spPr>
        <p:txBody>
          <a:bodyPr spcFirstLastPara="1" wrap="square" lIns="91425" tIns="91425" rIns="91425" bIns="91425" anchor="t" anchorCtr="0">
            <a:normAutofit fontScale="90000"/>
          </a:bodyPr>
          <a:lstStyle/>
          <a:p>
            <a:pPr marL="0" lvl="0" indent="0" algn="l" rtl="0">
              <a:spcBef>
                <a:spcPts val="600"/>
              </a:spcBef>
              <a:spcAft>
                <a:spcPts val="600"/>
              </a:spcAft>
              <a:buClr>
                <a:schemeClr val="dk1"/>
              </a:buClr>
              <a:buSzPts val="1100"/>
              <a:buFont typeface="Arial"/>
              <a:buNone/>
            </a:pPr>
            <a:r>
              <a:rPr lang="en" sz="1800">
                <a:latin typeface="Open Sans"/>
                <a:ea typeface="Open Sans"/>
                <a:cs typeface="Open Sans"/>
                <a:sym typeface="Open Sans"/>
              </a:rPr>
              <a:t>1) What’s going on in this image?</a:t>
            </a:r>
            <a:endParaRPr sz="2188">
              <a:latin typeface="Open Sans"/>
              <a:ea typeface="Open Sans"/>
              <a:cs typeface="Open Sans"/>
              <a:sym typeface="Open Sans"/>
            </a:endParaRPr>
          </a:p>
        </p:txBody>
      </p:sp>
      <p:pic>
        <p:nvPicPr>
          <p:cNvPr id="4" name="Picture 3" descr="Land Surface Temperature show with continents labeled and a latitude and longitude and country and state borders layer on top and a colorbar on the bottom.">
            <a:extLst>
              <a:ext uri="{FF2B5EF4-FFF2-40B4-BE49-F238E27FC236}">
                <a16:creationId xmlns:a16="http://schemas.microsoft.com/office/drawing/2014/main" id="{C4EE79A8-D25C-4559-BEA1-68F191FA1A4F}"/>
              </a:ext>
            </a:extLst>
          </p:cNvPr>
          <p:cNvPicPr>
            <a:picLocks noChangeAspect="1"/>
          </p:cNvPicPr>
          <p:nvPr/>
        </p:nvPicPr>
        <p:blipFill>
          <a:blip r:embed="rId3"/>
          <a:stretch>
            <a:fillRect/>
          </a:stretch>
        </p:blipFill>
        <p:spPr>
          <a:xfrm>
            <a:off x="0" y="118062"/>
            <a:ext cx="9144000" cy="4572000"/>
          </a:xfrm>
          <a:prstGeom prst="rect">
            <a:avLst/>
          </a:prstGeom>
        </p:spPr>
      </p:pic>
      <p:sp>
        <p:nvSpPr>
          <p:cNvPr id="5" name="TextBox 4">
            <a:extLst>
              <a:ext uri="{FF2B5EF4-FFF2-40B4-BE49-F238E27FC236}">
                <a16:creationId xmlns:a16="http://schemas.microsoft.com/office/drawing/2014/main" id="{17BD1746-5C46-4DB4-A0E1-4E8F9B00C21F}"/>
              </a:ext>
            </a:extLst>
          </p:cNvPr>
          <p:cNvSpPr txBox="1"/>
          <p:nvPr/>
        </p:nvSpPr>
        <p:spPr>
          <a:xfrm>
            <a:off x="3020291" y="4765299"/>
            <a:ext cx="3805381" cy="307777"/>
          </a:xfrm>
          <a:prstGeom prst="rect">
            <a:avLst/>
          </a:prstGeom>
          <a:noFill/>
        </p:spPr>
        <p:txBody>
          <a:bodyPr wrap="square" rtlCol="0">
            <a:spAutoFit/>
          </a:bodyPr>
          <a:lstStyle/>
          <a:p>
            <a:r>
              <a:rPr lang="en-US" dirty="0"/>
              <a:t>Land Surface Temperature – 1/22/2025</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6"/>
          <p:cNvSpPr txBox="1"/>
          <p:nvPr/>
        </p:nvSpPr>
        <p:spPr>
          <a:xfrm>
            <a:off x="109201" y="350779"/>
            <a:ext cx="2382982" cy="4085400"/>
          </a:xfrm>
          <a:prstGeom prst="rect">
            <a:avLst/>
          </a:prstGeom>
          <a:noFill/>
          <a:ln>
            <a:noFill/>
          </a:ln>
        </p:spPr>
        <p:txBody>
          <a:bodyPr spcFirstLastPara="1" wrap="square" lIns="91425" tIns="91425" rIns="91425" bIns="91425" anchor="t" anchorCtr="0">
            <a:noAutofit/>
          </a:bodyPr>
          <a:lstStyle/>
          <a:p>
            <a:pPr marL="342900" lvl="0" indent="-342900" algn="l" rtl="0">
              <a:spcBef>
                <a:spcPts val="600"/>
              </a:spcBef>
              <a:spcAft>
                <a:spcPts val="0"/>
              </a:spcAft>
              <a:buClr>
                <a:schemeClr val="dk1"/>
              </a:buClr>
              <a:buSzPts val="1100"/>
              <a:buFont typeface="Arial"/>
              <a:buAutoNum type="arabicParenR"/>
            </a:pPr>
            <a:r>
              <a:rPr lang="en-US" sz="1500" dirty="0">
                <a:solidFill>
                  <a:schemeClr val="dk1"/>
                </a:solidFill>
                <a:latin typeface="Open Sans"/>
                <a:ea typeface="Open Sans"/>
                <a:cs typeface="Open Sans"/>
                <a:sym typeface="Open Sans"/>
              </a:rPr>
              <a:t>Complete the Venn diagram on your worksheet with similarities and differences between the two maps</a:t>
            </a:r>
          </a:p>
          <a:p>
            <a:pPr marL="342900" lvl="0" indent="-342900" algn="l" rtl="0">
              <a:spcBef>
                <a:spcPts val="600"/>
              </a:spcBef>
              <a:spcAft>
                <a:spcPts val="0"/>
              </a:spcAft>
              <a:buClr>
                <a:schemeClr val="dk1"/>
              </a:buClr>
              <a:buSzPts val="1100"/>
              <a:buFont typeface="Arial"/>
              <a:buAutoNum type="arabicParenR"/>
            </a:pPr>
            <a:r>
              <a:rPr lang="en-US" sz="1500" dirty="0">
                <a:solidFill>
                  <a:schemeClr val="dk1"/>
                </a:solidFill>
                <a:latin typeface="Open Sans"/>
                <a:ea typeface="Open Sans"/>
                <a:cs typeface="Open Sans"/>
                <a:sym typeface="Open Sans"/>
              </a:rPr>
              <a:t>If the second map is the hottest day of 2024, what day do you guess that might have been? </a:t>
            </a:r>
          </a:p>
          <a:p>
            <a:pPr marL="342900" lvl="0" indent="-342900" algn="l" rtl="0">
              <a:spcBef>
                <a:spcPts val="600"/>
              </a:spcBef>
              <a:spcAft>
                <a:spcPts val="0"/>
              </a:spcAft>
              <a:buClr>
                <a:schemeClr val="dk1"/>
              </a:buClr>
              <a:buSzPts val="1100"/>
              <a:buFont typeface="Arial"/>
              <a:buAutoNum type="arabicParenR"/>
            </a:pPr>
            <a:r>
              <a:rPr lang="en-US" sz="1500" dirty="0">
                <a:solidFill>
                  <a:schemeClr val="dk1"/>
                </a:solidFill>
                <a:latin typeface="Open Sans"/>
                <a:ea typeface="Open Sans"/>
                <a:cs typeface="Open Sans"/>
                <a:sym typeface="Open Sans"/>
              </a:rPr>
              <a:t>Is there anything that surprises you about either of the maps?</a:t>
            </a:r>
          </a:p>
        </p:txBody>
      </p:sp>
      <p:sp>
        <p:nvSpPr>
          <p:cNvPr id="77" name="Google Shape;77;p16"/>
          <p:cNvSpPr txBox="1"/>
          <p:nvPr/>
        </p:nvSpPr>
        <p:spPr>
          <a:xfrm>
            <a:off x="2639964" y="689498"/>
            <a:ext cx="1340909" cy="46504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b="1" dirty="0">
                <a:solidFill>
                  <a:schemeClr val="dk1"/>
                </a:solidFill>
              </a:rPr>
              <a:t>January 22, 2025 </a:t>
            </a:r>
            <a:endParaRPr sz="1300" dirty="0">
              <a:solidFill>
                <a:schemeClr val="dk1"/>
              </a:solidFill>
            </a:endParaRPr>
          </a:p>
        </p:txBody>
      </p:sp>
      <p:pic>
        <p:nvPicPr>
          <p:cNvPr id="4" name="Picture 3" descr="Land Surface Temperature from January 22, 2025 is shown with continents labeled and a latitude and longitude and country and state borders layer on top.">
            <a:extLst>
              <a:ext uri="{FF2B5EF4-FFF2-40B4-BE49-F238E27FC236}">
                <a16:creationId xmlns:a16="http://schemas.microsoft.com/office/drawing/2014/main" id="{4CE9ED0F-E226-43DD-86B7-EC7733D97A87}"/>
              </a:ext>
            </a:extLst>
          </p:cNvPr>
          <p:cNvPicPr>
            <a:picLocks noChangeAspect="1"/>
          </p:cNvPicPr>
          <p:nvPr/>
        </p:nvPicPr>
        <p:blipFill>
          <a:blip r:embed="rId3"/>
          <a:stretch>
            <a:fillRect/>
          </a:stretch>
        </p:blipFill>
        <p:spPr>
          <a:xfrm>
            <a:off x="3715532" y="0"/>
            <a:ext cx="5181600" cy="2590800"/>
          </a:xfrm>
          <a:prstGeom prst="rect">
            <a:avLst/>
          </a:prstGeom>
        </p:spPr>
      </p:pic>
      <p:sp>
        <p:nvSpPr>
          <p:cNvPr id="10" name="Google Shape;77;p16">
            <a:extLst>
              <a:ext uri="{FF2B5EF4-FFF2-40B4-BE49-F238E27FC236}">
                <a16:creationId xmlns:a16="http://schemas.microsoft.com/office/drawing/2014/main" id="{84116463-B6A3-4A22-92DE-D2A3C41E5B4E}"/>
              </a:ext>
            </a:extLst>
          </p:cNvPr>
          <p:cNvSpPr txBox="1"/>
          <p:nvPr/>
        </p:nvSpPr>
        <p:spPr>
          <a:xfrm>
            <a:off x="2492183" y="3268527"/>
            <a:ext cx="1223350" cy="46504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b="1" dirty="0">
                <a:solidFill>
                  <a:schemeClr val="dk1"/>
                </a:solidFill>
              </a:rPr>
              <a:t>Hottest Day of 2024 </a:t>
            </a:r>
            <a:endParaRPr sz="1300" dirty="0">
              <a:solidFill>
                <a:schemeClr val="dk1"/>
              </a:solidFill>
            </a:endParaRPr>
          </a:p>
        </p:txBody>
      </p:sp>
      <p:pic>
        <p:nvPicPr>
          <p:cNvPr id="9" name="Picture 8" descr="Land Surface Temperature of the hottest day of 2024 with continents labeled and a country and state borders layer on top with a colorbar legend on the bottom.">
            <a:extLst>
              <a:ext uri="{FF2B5EF4-FFF2-40B4-BE49-F238E27FC236}">
                <a16:creationId xmlns:a16="http://schemas.microsoft.com/office/drawing/2014/main" id="{9A4FCB70-6872-43B6-AEE8-1628E9FD9AC8}"/>
              </a:ext>
            </a:extLst>
          </p:cNvPr>
          <p:cNvPicPr>
            <a:picLocks noChangeAspect="1"/>
          </p:cNvPicPr>
          <p:nvPr/>
        </p:nvPicPr>
        <p:blipFill>
          <a:blip r:embed="rId4"/>
          <a:stretch>
            <a:fillRect/>
          </a:stretch>
        </p:blipFill>
        <p:spPr>
          <a:xfrm>
            <a:off x="3715531" y="2590800"/>
            <a:ext cx="5188323" cy="2594162"/>
          </a:xfrm>
          <a:prstGeom prst="rect">
            <a:avLst/>
          </a:prstGeom>
        </p:spPr>
      </p:pic>
      <p:pic>
        <p:nvPicPr>
          <p:cNvPr id="12" name="Picture 11" descr="Colorbar legend for land surface temperature goes from dark orange at 135 degrees Fahrenheit to dark blue at negative 103 degrees Fahrenheit.">
            <a:extLst>
              <a:ext uri="{FF2B5EF4-FFF2-40B4-BE49-F238E27FC236}">
                <a16:creationId xmlns:a16="http://schemas.microsoft.com/office/drawing/2014/main" id="{FAE5A0B3-6C1E-445B-BCE5-CCE43BFC5BA0}"/>
              </a:ext>
            </a:extLst>
          </p:cNvPr>
          <p:cNvPicPr>
            <a:picLocks noChangeAspect="1"/>
          </p:cNvPicPr>
          <p:nvPr/>
        </p:nvPicPr>
        <p:blipFill>
          <a:blip r:embed="rId5"/>
          <a:stretch>
            <a:fillRect/>
          </a:stretch>
        </p:blipFill>
        <p:spPr>
          <a:xfrm>
            <a:off x="5818909" y="4187344"/>
            <a:ext cx="2733964" cy="113915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7"/>
          <p:cNvSpPr txBox="1">
            <a:spLocks noGrp="1"/>
          </p:cNvSpPr>
          <p:nvPr>
            <p:ph type="title"/>
          </p:nvPr>
        </p:nvSpPr>
        <p:spPr>
          <a:xfrm>
            <a:off x="460425" y="1572875"/>
            <a:ext cx="7810500" cy="2526600"/>
          </a:xfrm>
          <a:prstGeom prst="rect">
            <a:avLst/>
          </a:prstGeom>
        </p:spPr>
        <p:txBody>
          <a:bodyPr spcFirstLastPara="1" wrap="square" lIns="91425" tIns="91425" rIns="91425" bIns="91425" anchor="t" anchorCtr="0">
            <a:normAutofit/>
          </a:bodyPr>
          <a:lstStyle/>
          <a:p>
            <a:pPr marL="0" lvl="0" indent="0" algn="l" rtl="0">
              <a:spcBef>
                <a:spcPts val="600"/>
              </a:spcBef>
              <a:spcAft>
                <a:spcPts val="600"/>
              </a:spcAft>
              <a:buClr>
                <a:schemeClr val="dk1"/>
              </a:buClr>
              <a:buSzPts val="1100"/>
              <a:buFont typeface="Arial"/>
              <a:buNone/>
            </a:pPr>
            <a:r>
              <a:rPr lang="en" sz="1800" dirty="0">
                <a:latin typeface="Open Sans"/>
                <a:ea typeface="Open Sans"/>
                <a:cs typeface="Open Sans"/>
                <a:sym typeface="Open Sans"/>
              </a:rPr>
              <a:t>4) What was one comment that a classmate made that changed your thinking about the map observation?</a:t>
            </a:r>
            <a:endParaRPr sz="2188" dirty="0">
              <a:latin typeface="Open Sans"/>
              <a:ea typeface="Open Sans"/>
              <a:cs typeface="Open Sans"/>
              <a:sym typeface="Open Sans"/>
            </a:endParaRPr>
          </a:p>
        </p:txBody>
      </p:sp>
      <p:sp>
        <p:nvSpPr>
          <p:cNvPr id="87" name="Google Shape;87;p17"/>
          <p:cNvSpPr txBox="1"/>
          <p:nvPr/>
        </p:nvSpPr>
        <p:spPr>
          <a:xfrm>
            <a:off x="599025" y="482050"/>
            <a:ext cx="7870200" cy="929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 sz="2800">
                <a:solidFill>
                  <a:schemeClr val="dk1"/>
                </a:solidFill>
                <a:latin typeface="Open Sans"/>
                <a:ea typeface="Open Sans"/>
                <a:cs typeface="Open Sans"/>
                <a:sym typeface="Open Sans"/>
              </a:rPr>
              <a:t>Last Question to answer on your sheet</a:t>
            </a:r>
            <a:endParaRPr sz="2800">
              <a:solidFill>
                <a:schemeClr val="dk1"/>
              </a:solidFill>
              <a:latin typeface="Open Sans"/>
              <a:ea typeface="Open Sans"/>
              <a:cs typeface="Open Sans"/>
              <a:sym typeface="Open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Open Sans"/>
                <a:ea typeface="Open Sans"/>
                <a:cs typeface="Open Sans"/>
                <a:sym typeface="Open Sans"/>
              </a:rPr>
              <a:t>End of Data Lens</a:t>
            </a:r>
            <a:endParaRPr>
              <a:latin typeface="Open Sans"/>
              <a:ea typeface="Open Sans"/>
              <a:cs typeface="Open Sans"/>
              <a:sym typeface="Open Sans"/>
            </a:endParaRPr>
          </a:p>
        </p:txBody>
      </p:sp>
      <p:sp>
        <p:nvSpPr>
          <p:cNvPr id="93" name="Google Shape;93;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latin typeface="Open Sans"/>
                <a:ea typeface="Open Sans"/>
                <a:cs typeface="Open Sans"/>
                <a:sym typeface="Open Sans"/>
              </a:rPr>
              <a:t>Want to learn more about the dataset? (5 min)</a:t>
            </a:r>
            <a:endParaRPr>
              <a:latin typeface="Open Sans"/>
              <a:ea typeface="Open Sans"/>
              <a:cs typeface="Open Sans"/>
              <a:sym typeface="Open Sans"/>
            </a:endParaRPr>
          </a:p>
          <a:p>
            <a:pPr marL="0" lvl="0" indent="0" algn="l" rtl="0">
              <a:spcBef>
                <a:spcPts val="1200"/>
              </a:spcBef>
              <a:spcAft>
                <a:spcPts val="0"/>
              </a:spcAft>
              <a:buNone/>
            </a:pPr>
            <a:r>
              <a:rPr lang="en">
                <a:latin typeface="Open Sans"/>
                <a:ea typeface="Open Sans"/>
                <a:cs typeface="Open Sans"/>
                <a:sym typeface="Open Sans"/>
              </a:rPr>
              <a:t>Read the dataset description on the next slide. Jot down any words you don’t understand.</a:t>
            </a:r>
            <a:endParaRPr>
              <a:latin typeface="Open Sans"/>
              <a:ea typeface="Open Sans"/>
              <a:cs typeface="Open Sans"/>
              <a:sym typeface="Open Sans"/>
            </a:endParaRPr>
          </a:p>
          <a:p>
            <a:pPr marL="0" lvl="0" indent="0" algn="l" rtl="0">
              <a:spcBef>
                <a:spcPts val="1200"/>
              </a:spcBef>
              <a:spcAft>
                <a:spcPts val="0"/>
              </a:spcAft>
              <a:buNone/>
            </a:pPr>
            <a:endParaRPr>
              <a:latin typeface="Open Sans"/>
              <a:ea typeface="Open Sans"/>
              <a:cs typeface="Open Sans"/>
              <a:sym typeface="Open Sans"/>
            </a:endParaRPr>
          </a:p>
          <a:p>
            <a:pPr marL="0" lvl="0" indent="0" algn="l" rtl="0">
              <a:spcBef>
                <a:spcPts val="1200"/>
              </a:spcBef>
              <a:spcAft>
                <a:spcPts val="0"/>
              </a:spcAft>
              <a:buNone/>
            </a:pPr>
            <a:r>
              <a:rPr lang="en">
                <a:latin typeface="Open Sans"/>
                <a:ea typeface="Open Sans"/>
                <a:cs typeface="Open Sans"/>
                <a:sym typeface="Open Sans"/>
              </a:rPr>
              <a:t>Want to learn a little more about climate zones? (10 min)</a:t>
            </a:r>
            <a:endParaRPr>
              <a:latin typeface="Open Sans"/>
              <a:ea typeface="Open Sans"/>
              <a:cs typeface="Open Sans"/>
              <a:sym typeface="Open Sans"/>
            </a:endParaRPr>
          </a:p>
          <a:p>
            <a:pPr marL="0" lvl="0" indent="0" algn="l" rtl="0">
              <a:spcBef>
                <a:spcPts val="1200"/>
              </a:spcBef>
              <a:spcAft>
                <a:spcPts val="1200"/>
              </a:spcAft>
              <a:buNone/>
            </a:pPr>
            <a:r>
              <a:rPr lang="en">
                <a:latin typeface="Open Sans"/>
                <a:ea typeface="Open Sans"/>
                <a:cs typeface="Open Sans"/>
                <a:sym typeface="Open Sans"/>
              </a:rPr>
              <a:t>Do a brief partner jigsaw read and share.</a:t>
            </a:r>
            <a:endParaRPr>
              <a:latin typeface="Open Sans"/>
              <a:ea typeface="Open Sans"/>
              <a:cs typeface="Open Sans"/>
              <a:sym typeface="Open Sa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220" u="sng" dirty="0">
                <a:solidFill>
                  <a:schemeClr val="hlink"/>
                </a:solidFill>
                <a:latin typeface="Open Sans"/>
                <a:ea typeface="Open Sans"/>
                <a:cs typeface="Open Sans"/>
                <a:sym typeface="Open Sans"/>
              </a:rPr>
              <a:t>Land Surface Temperature</a:t>
            </a:r>
            <a:endParaRPr sz="2220" dirty="0">
              <a:latin typeface="Open Sans"/>
              <a:ea typeface="Open Sans"/>
              <a:cs typeface="Open Sans"/>
              <a:sym typeface="Open Sans"/>
            </a:endParaRPr>
          </a:p>
        </p:txBody>
      </p:sp>
      <p:sp>
        <p:nvSpPr>
          <p:cNvPr id="4" name="Rectangle 3">
            <a:extLst>
              <a:ext uri="{FF2B5EF4-FFF2-40B4-BE49-F238E27FC236}">
                <a16:creationId xmlns:a16="http://schemas.microsoft.com/office/drawing/2014/main" id="{4E178FE6-B32A-4BDD-8AEA-371F5CE01287}"/>
              </a:ext>
            </a:extLst>
          </p:cNvPr>
          <p:cNvSpPr>
            <a:spLocks noChangeArrowheads="1"/>
          </p:cNvSpPr>
          <p:nvPr/>
        </p:nvSpPr>
        <p:spPr bwMode="auto">
          <a:xfrm>
            <a:off x="311700" y="731375"/>
            <a:ext cx="8832300"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If you touch the ground on a hot day, you can feel how warm it is. Satellites can do the same thing—but from space! They measure </a:t>
            </a:r>
            <a:r>
              <a:rPr kumimoji="0" lang="en-US" altLang="en-US" sz="1800" b="0" i="1" u="none" strike="noStrike" cap="none" normalizeH="0" baseline="0" dirty="0">
                <a:ln>
                  <a:noFill/>
                </a:ln>
                <a:solidFill>
                  <a:schemeClr val="tx1"/>
                </a:solidFill>
                <a:effectLst/>
                <a:latin typeface="Arial" panose="020B0604020202020204" pitchFamily="34" charset="0"/>
              </a:rPr>
              <a:t>land surface temperature</a:t>
            </a:r>
            <a:r>
              <a:rPr kumimoji="0" lang="en-US" altLang="en-US" sz="1800" b="0" i="0" u="none" strike="noStrike" cap="none" normalizeH="0" baseline="0" dirty="0">
                <a:ln>
                  <a:noFill/>
                </a:ln>
                <a:solidFill>
                  <a:schemeClr val="tx1"/>
                </a:solidFill>
                <a:effectLst/>
                <a:latin typeface="Arial" panose="020B0604020202020204" pitchFamily="34" charset="0"/>
              </a:rPr>
              <a:t>, which is different from air temperature because land heats up and cools down faster than air.</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The type of </a:t>
            </a:r>
            <a:r>
              <a:rPr kumimoji="0" lang="en-US" altLang="en-US" sz="1800" b="0" i="1" u="none" strike="noStrike" cap="none" normalizeH="0" baseline="0" dirty="0">
                <a:ln>
                  <a:noFill/>
                </a:ln>
                <a:solidFill>
                  <a:schemeClr val="tx1"/>
                </a:solidFill>
                <a:effectLst/>
                <a:latin typeface="Arial" panose="020B0604020202020204" pitchFamily="34" charset="0"/>
              </a:rPr>
              <a:t>land cover </a:t>
            </a:r>
            <a:r>
              <a:rPr kumimoji="0" lang="en-US" altLang="en-US" sz="1800" b="0" i="0" u="none" strike="noStrike" cap="none" normalizeH="0" baseline="0" dirty="0">
                <a:ln>
                  <a:noFill/>
                </a:ln>
                <a:solidFill>
                  <a:schemeClr val="tx1"/>
                </a:solidFill>
                <a:effectLst/>
                <a:latin typeface="Arial" panose="020B0604020202020204" pitchFamily="34" charset="0"/>
              </a:rPr>
              <a:t>also affects temperature. For example, deserts with bare ground can get much hotter than forests, even if they’re at the same latitude. Scientists use this data to study weather, climate, and even how land is being used for things like farming.</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This map shows temperature data collected by satellites over a 24-hour period. The colors help us see patterns: blue areas are cooler, and orange areas are warmer. By tracking these changes, scientists can learn more about how Earth’s surface reacts to sunlight, seasons, and different environments.</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800" dirty="0">
              <a:solidFill>
                <a:schemeClr val="tx1"/>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Source: </a:t>
            </a:r>
            <a:r>
              <a:rPr kumimoji="0" lang="en-US" altLang="en-US" sz="1800" b="0" i="0" u="none" strike="noStrike" cap="none" normalizeH="0" baseline="0" dirty="0">
                <a:ln>
                  <a:noFill/>
                </a:ln>
                <a:solidFill>
                  <a:schemeClr val="tx1"/>
                </a:solidFill>
                <a:effectLst/>
                <a:latin typeface="Arial" panose="020B0604020202020204" pitchFamily="34" charset="0"/>
                <a:hlinkClick r:id="rId3"/>
              </a:rPr>
              <a:t>NOAA Science On a Sphere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latin typeface="Open Sans"/>
                <a:ea typeface="Open Sans"/>
                <a:cs typeface="Open Sans"/>
                <a:sym typeface="Open Sans"/>
              </a:rPr>
              <a:t>Reading Extension</a:t>
            </a:r>
            <a:endParaRPr dirty="0">
              <a:latin typeface="Open Sans"/>
              <a:ea typeface="Open Sans"/>
              <a:cs typeface="Open Sans"/>
              <a:sym typeface="Open Sans"/>
            </a:endParaRPr>
          </a:p>
        </p:txBody>
      </p:sp>
      <p:sp>
        <p:nvSpPr>
          <p:cNvPr id="105" name="Google Shape;105;p2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1800"/>
              </a:spcBef>
              <a:spcAft>
                <a:spcPts val="0"/>
              </a:spcAft>
              <a:buClr>
                <a:schemeClr val="dk1"/>
              </a:buClr>
              <a:buSzPts val="1100"/>
              <a:buFont typeface="Arial"/>
              <a:buNone/>
            </a:pPr>
            <a:r>
              <a:rPr lang="en" sz="1600" dirty="0">
                <a:solidFill>
                  <a:schemeClr val="dk1"/>
                </a:solidFill>
                <a:latin typeface="Open Sans"/>
                <a:ea typeface="Open Sans"/>
                <a:cs typeface="Open Sans"/>
                <a:sym typeface="Open Sans"/>
              </a:rPr>
              <a:t>10-20 minutes</a:t>
            </a:r>
            <a:endParaRPr sz="1600" dirty="0">
              <a:solidFill>
                <a:schemeClr val="dk1"/>
              </a:solidFill>
              <a:latin typeface="Open Sans"/>
              <a:ea typeface="Open Sans"/>
              <a:cs typeface="Open Sans"/>
              <a:sym typeface="Open Sans"/>
            </a:endParaRPr>
          </a:p>
          <a:p>
            <a:pPr marL="0" lvl="0" indent="0" algn="l" rtl="0">
              <a:spcBef>
                <a:spcPts val="600"/>
              </a:spcBef>
              <a:spcAft>
                <a:spcPts val="0"/>
              </a:spcAft>
              <a:buClr>
                <a:schemeClr val="dk1"/>
              </a:buClr>
              <a:buSzPts val="1100"/>
              <a:buFont typeface="Arial"/>
              <a:buNone/>
            </a:pPr>
            <a:endParaRPr sz="1200" b="1" dirty="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Open Sans"/>
                <a:ea typeface="Open Sans"/>
                <a:cs typeface="Open Sans"/>
                <a:sym typeface="Open Sans"/>
              </a:rPr>
              <a:t>Partner up</a:t>
            </a:r>
            <a:endParaRPr sz="1200" b="1" dirty="0">
              <a:solidFill>
                <a:schemeClr val="dk1"/>
              </a:solidFill>
              <a:latin typeface="Open Sans"/>
              <a:ea typeface="Open Sans"/>
              <a:cs typeface="Open Sans"/>
              <a:sym typeface="Open Sans"/>
            </a:endParaRPr>
          </a:p>
          <a:p>
            <a:pPr marL="457200" lvl="0" indent="0" algn="l" rtl="0">
              <a:spcBef>
                <a:spcPts val="0"/>
              </a:spcBef>
              <a:spcAft>
                <a:spcPts val="0"/>
              </a:spcAft>
              <a:buNone/>
            </a:pPr>
            <a:r>
              <a:rPr lang="en" sz="1200" dirty="0">
                <a:solidFill>
                  <a:schemeClr val="dk1"/>
                </a:solidFill>
                <a:latin typeface="Open Sans"/>
                <a:ea typeface="Open Sans"/>
                <a:cs typeface="Open Sans"/>
                <a:sym typeface="Open Sans"/>
              </a:rPr>
              <a:t>Student A: Read a short page about </a:t>
            </a:r>
            <a:r>
              <a:rPr lang="en-US" sz="1200" dirty="0">
                <a:solidFill>
                  <a:schemeClr val="dk1"/>
                </a:solidFill>
                <a:latin typeface="Open Sans"/>
                <a:ea typeface="Open Sans"/>
                <a:cs typeface="Open Sans"/>
              </a:rPr>
              <a:t>“</a:t>
            </a:r>
            <a:r>
              <a:rPr lang="en-US" sz="1200" dirty="0">
                <a:solidFill>
                  <a:schemeClr val="dk1"/>
                </a:solidFill>
                <a:latin typeface="Open Sans"/>
                <a:ea typeface="Open Sans"/>
                <a:cs typeface="Open Sans"/>
                <a:hlinkClick r:id="rId3">
                  <a:extLst>
                    <a:ext uri="{A12FA001-AC4F-418D-AE19-62706E023703}">
                      <ahyp:hlinkClr xmlns:ahyp="http://schemas.microsoft.com/office/drawing/2018/hyperlinkcolor" val="tx"/>
                    </a:ext>
                  </a:extLst>
                </a:hlinkClick>
              </a:rPr>
              <a:t>Weather vs. Climate</a:t>
            </a:r>
            <a:r>
              <a:rPr lang="en-US" sz="1200" dirty="0">
                <a:solidFill>
                  <a:schemeClr val="dk1"/>
                </a:solidFill>
                <a:latin typeface="Open Sans"/>
                <a:ea typeface="Open Sans"/>
                <a:cs typeface="Open Sans"/>
              </a:rPr>
              <a:t>”</a:t>
            </a:r>
          </a:p>
          <a:p>
            <a:pPr marL="457200" lvl="0" indent="0" algn="l" rtl="0">
              <a:spcBef>
                <a:spcPts val="0"/>
              </a:spcBef>
              <a:spcAft>
                <a:spcPts val="0"/>
              </a:spcAft>
              <a:buNone/>
            </a:pPr>
            <a:r>
              <a:rPr lang="en" sz="1200" dirty="0">
                <a:solidFill>
                  <a:schemeClr val="dk1"/>
                </a:solidFill>
                <a:latin typeface="Open Sans"/>
                <a:ea typeface="Open Sans"/>
                <a:cs typeface="Open Sans"/>
                <a:sym typeface="Open Sans"/>
              </a:rPr>
              <a:t>Student B: </a:t>
            </a:r>
            <a:r>
              <a:rPr lang="en-US" sz="1200" dirty="0">
                <a:solidFill>
                  <a:schemeClr val="dk1"/>
                </a:solidFill>
                <a:latin typeface="Open Sans"/>
                <a:ea typeface="Open Sans"/>
                <a:cs typeface="Open Sans"/>
                <a:sym typeface="Open Sans"/>
              </a:rPr>
              <a:t>Watches a video on “</a:t>
            </a:r>
            <a:r>
              <a:rPr lang="en-US" sz="1200" dirty="0">
                <a:solidFill>
                  <a:schemeClr val="dk1"/>
                </a:solidFill>
                <a:latin typeface="Open Sans"/>
                <a:ea typeface="Open Sans"/>
                <a:cs typeface="Open Sans"/>
                <a:sym typeface="Open Sans"/>
                <a:hlinkClick r:id="rId4"/>
              </a:rPr>
              <a:t>Weather vs. Climate video</a:t>
            </a:r>
            <a:r>
              <a:rPr lang="en-US" sz="1200" dirty="0">
                <a:solidFill>
                  <a:schemeClr val="dk1"/>
                </a:solidFill>
                <a:latin typeface="Open Sans"/>
                <a:ea typeface="Open Sans"/>
                <a:cs typeface="Open Sans"/>
                <a:sym typeface="Open Sans"/>
              </a:rPr>
              <a:t>”</a:t>
            </a:r>
            <a:endParaRPr sz="1200" dirty="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dirty="0">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Open Sans"/>
                <a:ea typeface="Open Sans"/>
                <a:cs typeface="Open Sans"/>
                <a:sym typeface="Open Sans"/>
              </a:rPr>
              <a:t>Take 5 minutes each to share what you learned.</a:t>
            </a:r>
            <a:endParaRPr dirty="0">
              <a:latin typeface="Open Sans"/>
              <a:ea typeface="Open Sans"/>
              <a:cs typeface="Open Sans"/>
              <a:sym typeface="Open Sans"/>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235</TotalTime>
  <Words>531</Words>
  <Application>Microsoft Office PowerPoint</Application>
  <PresentationFormat>On-screen Show (16:9)</PresentationFormat>
  <Paragraphs>44</Paragraphs>
  <Slides>8</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Architects Daughter</vt:lpstr>
      <vt:lpstr>Lato</vt:lpstr>
      <vt:lpstr>Open Sans</vt:lpstr>
      <vt:lpstr>Simple Light</vt:lpstr>
      <vt:lpstr>🌎 Data Lens: Exploring Earth’s Visual Stories</vt:lpstr>
      <vt:lpstr>PowerPoint Presentation</vt:lpstr>
      <vt:lpstr>PowerPoint Presentation</vt:lpstr>
      <vt:lpstr>PowerPoint Presentation</vt:lpstr>
      <vt:lpstr>4) What was one comment that a classmate made that changed your thinking about the map observation?</vt:lpstr>
      <vt:lpstr>End of Data Lens</vt:lpstr>
      <vt:lpstr>Land Surface Temperature</vt:lpstr>
      <vt:lpstr>Reading Extension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Data Lens: Exploring Earth’s Visual Stories</dc:title>
  <dc:creator>Hilary Peddicord</dc:creator>
  <cp:lastModifiedBy>Hilary Peddicord</cp:lastModifiedBy>
  <cp:revision>7</cp:revision>
  <dcterms:modified xsi:type="dcterms:W3CDTF">2025-01-24T23:09:28Z</dcterms:modified>
</cp:coreProperties>
</file>