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985000" cy="9283700"/>
  <p:embeddedFontLst>
    <p:embeddedFont>
      <p:font typeface="Architects Daughter" panose="020B0604020202020204" charset="0"/>
      <p:regular r:id="rId11"/>
    </p:embeddedFont>
    <p:embeddedFont>
      <p:font typeface="Lato" panose="020F0502020204030203"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UJqoqSw4ELTXltchkFhRWliKq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0"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29579" lvl="0" indent="-309860"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a:p>
            <a:pPr marL="0" lvl="0" indent="0" algn="l" rtl="0">
              <a:lnSpc>
                <a:spcPct val="100000"/>
              </a:lnSpc>
              <a:spcBef>
                <a:spcPts val="244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64b333133_0_5:notes"/>
          <p:cNvSpPr>
            <a:spLocks noGrp="1" noRot="1" noChangeAspect="1"/>
          </p:cNvSpPr>
          <p:nvPr>
            <p:ph type="sldImg" idx="2"/>
          </p:nvPr>
        </p:nvSpPr>
        <p:spPr>
          <a:xfrm>
            <a:off x="398463" y="696913"/>
            <a:ext cx="61881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3164b333133_0_5:notes"/>
          <p:cNvSpPr txBox="1">
            <a:spLocks noGrp="1"/>
          </p:cNvSpPr>
          <p:nvPr>
            <p:ph type="body" idx="1"/>
          </p:nvPr>
        </p:nvSpPr>
        <p:spPr>
          <a:xfrm>
            <a:off x="698500" y="4409758"/>
            <a:ext cx="5588100" cy="4177800"/>
          </a:xfrm>
          <a:prstGeom prst="rect">
            <a:avLst/>
          </a:prstGeom>
          <a:noFill/>
          <a:ln>
            <a:noFill/>
          </a:ln>
        </p:spPr>
        <p:txBody>
          <a:bodyPr spcFirstLastPara="1" wrap="square" lIns="92925" tIns="92925" rIns="92925" bIns="92925" anchor="t" anchorCtr="0">
            <a:noAutofit/>
          </a:bodyPr>
          <a:lstStyle/>
          <a:p>
            <a:pPr marL="929579" lvl="0" indent="-309859"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29579" lvl="0" indent="-309859"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29579" lvl="0" indent="-309859" algn="l" rtl="0">
              <a:lnSpc>
                <a:spcPct val="100000"/>
              </a:lnSpc>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a:p>
            <a:pPr marL="0" lvl="0" indent="0" algn="l" rtl="0">
              <a:lnSpc>
                <a:spcPct val="100000"/>
              </a:lnSpc>
              <a:spcBef>
                <a:spcPts val="244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64b333133_0_11:notes"/>
          <p:cNvSpPr>
            <a:spLocks noGrp="1" noRot="1" noChangeAspect="1"/>
          </p:cNvSpPr>
          <p:nvPr>
            <p:ph type="sldImg" idx="2"/>
          </p:nvPr>
        </p:nvSpPr>
        <p:spPr>
          <a:xfrm>
            <a:off x="398463" y="696913"/>
            <a:ext cx="61881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164b333133_0_11:notes"/>
          <p:cNvSpPr txBox="1">
            <a:spLocks noGrp="1"/>
          </p:cNvSpPr>
          <p:nvPr>
            <p:ph type="body" idx="1"/>
          </p:nvPr>
        </p:nvSpPr>
        <p:spPr>
          <a:xfrm>
            <a:off x="698500" y="4409758"/>
            <a:ext cx="5588100" cy="4177800"/>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9: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98500" y="4409758"/>
            <a:ext cx="5588000" cy="4177665"/>
          </a:xfrm>
          <a:prstGeom prst="rect">
            <a:avLst/>
          </a:prstGeom>
          <a:noFill/>
          <a:ln>
            <a:noFill/>
          </a:ln>
        </p:spPr>
        <p:txBody>
          <a:bodyPr spcFirstLastPara="1" wrap="square" lIns="92925" tIns="92925" rIns="92925" bIns="929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os.noaa.gov/catalog/datasets/nighttime-ligh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a.gov/wp-content/uploads/2019/11/earth_at_night_508.pdf?emrc=b3f2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54330" y="0"/>
            <a:ext cx="8440200" cy="1233000"/>
          </a:xfrm>
          <a:prstGeom prst="rect">
            <a:avLst/>
          </a:prstGeom>
          <a:noFill/>
          <a:ln>
            <a:noFill/>
          </a:ln>
        </p:spPr>
        <p:txBody>
          <a:bodyPr spcFirstLastPara="1" wrap="square" lIns="91425" tIns="91425" rIns="91425" bIns="91425" anchor="b" anchorCtr="0">
            <a:normAutofit/>
          </a:bodyPr>
          <a:lstStyle/>
          <a:p>
            <a:pPr marL="0" lvl="0" indent="0" algn="ctr" rtl="0">
              <a:spcBef>
                <a:spcPts val="1800"/>
              </a:spcBef>
              <a:spcAft>
                <a:spcPts val="600"/>
              </a:spcAft>
              <a:buClr>
                <a:schemeClr val="dk1"/>
              </a:buClr>
              <a:buSzPts val="1100"/>
              <a:buFont typeface="Arial"/>
              <a:buNone/>
            </a:pPr>
            <a:r>
              <a:rPr lang="en" sz="4000" dirty="0"/>
              <a:t>🌎</a:t>
            </a:r>
            <a:r>
              <a:rPr lang="en" sz="4000" dirty="0">
                <a:latin typeface="Architects Daughter"/>
                <a:ea typeface="Architects Daughter"/>
                <a:cs typeface="Architects Daughter"/>
                <a:sym typeface="Architects Daughter"/>
              </a:rPr>
              <a:t> </a:t>
            </a:r>
            <a:r>
              <a:rPr lang="en" sz="2600" dirty="0">
                <a:latin typeface="Architects Daughter"/>
                <a:ea typeface="Architects Daughter"/>
                <a:cs typeface="Architects Daughter"/>
                <a:sym typeface="Architects Daughter"/>
              </a:rPr>
              <a:t>Data Lens: Exploring Earth’s Visual Stories</a:t>
            </a:r>
            <a:endParaRPr sz="6400" dirty="0"/>
          </a:p>
        </p:txBody>
      </p:sp>
      <p:sp>
        <p:nvSpPr>
          <p:cNvPr id="55" name="Google Shape;55;p1"/>
          <p:cNvSpPr txBox="1">
            <a:spLocks noGrp="1"/>
          </p:cNvSpPr>
          <p:nvPr>
            <p:ph type="subTitle" idx="1"/>
          </p:nvPr>
        </p:nvSpPr>
        <p:spPr>
          <a:xfrm>
            <a:off x="271500" y="1035650"/>
            <a:ext cx="8520600" cy="792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00" dirty="0">
                <a:solidFill>
                  <a:schemeClr val="dk1"/>
                </a:solidFill>
                <a:latin typeface="Open Sans"/>
                <a:ea typeface="Open Sans"/>
                <a:cs typeface="Open Sans"/>
                <a:sym typeface="Open Sans"/>
              </a:rPr>
              <a:t>We are going to slow down and take ten minutes or so to observe a map and discuss what we discover and notice about it. There are no right or wrong answers!</a:t>
            </a:r>
            <a:endParaRPr sz="2100" dirty="0">
              <a:solidFill>
                <a:schemeClr val="dk1"/>
              </a:solidFill>
              <a:latin typeface="Open Sans"/>
              <a:ea typeface="Open Sans"/>
              <a:cs typeface="Open Sans"/>
              <a:sym typeface="Open Sans"/>
            </a:endParaRPr>
          </a:p>
          <a:p>
            <a:pPr marL="0" lvl="0" indent="0" algn="l" rtl="0">
              <a:lnSpc>
                <a:spcPct val="100000"/>
              </a:lnSpc>
              <a:spcBef>
                <a:spcPts val="2400"/>
              </a:spcBef>
              <a:spcAft>
                <a:spcPts val="0"/>
              </a:spcAft>
              <a:buSzPts val="2800"/>
              <a:buNone/>
            </a:pPr>
            <a:r>
              <a:rPr lang="en" sz="2100" b="1" dirty="0">
                <a:solidFill>
                  <a:srgbClr val="282323"/>
                </a:solidFill>
                <a:latin typeface="Open Sans"/>
                <a:ea typeface="Open Sans"/>
                <a:cs typeface="Open Sans"/>
                <a:sym typeface="Open Sans"/>
              </a:rPr>
              <a:t>First: Ground Rules</a:t>
            </a:r>
            <a:endParaRPr sz="2100" b="1" dirty="0">
              <a:solidFill>
                <a:srgbClr val="282323"/>
              </a:solidFill>
              <a:latin typeface="Open Sans"/>
              <a:ea typeface="Open Sans"/>
              <a:cs typeface="Open Sans"/>
              <a:sym typeface="Open Sans"/>
            </a:endParaRPr>
          </a:p>
          <a:p>
            <a:pPr marL="457200" lvl="0" indent="-361950" algn="l" rtl="0">
              <a:lnSpc>
                <a:spcPct val="100000"/>
              </a:lnSpc>
              <a:spcBef>
                <a:spcPts val="1200"/>
              </a:spcBef>
              <a:spcAft>
                <a:spcPts val="0"/>
              </a:spcAft>
              <a:buClr>
                <a:srgbClr val="282323"/>
              </a:buClr>
              <a:buSzPts val="2100"/>
              <a:buFont typeface="Lato"/>
              <a:buChar char="-"/>
            </a:pPr>
            <a:r>
              <a:rPr lang="en" sz="2100" b="1" dirty="0">
                <a:solidFill>
                  <a:srgbClr val="282323"/>
                </a:solidFill>
                <a:latin typeface="Open Sans"/>
                <a:ea typeface="Open Sans"/>
                <a:cs typeface="Open Sans"/>
                <a:sym typeface="Open Sans"/>
              </a:rPr>
              <a:t>Raise your hand</a:t>
            </a:r>
            <a:r>
              <a:rPr lang="en" sz="2100" dirty="0">
                <a:solidFill>
                  <a:srgbClr val="282323"/>
                </a:solidFill>
                <a:latin typeface="Open Sans"/>
                <a:ea typeface="Open Sans"/>
                <a:cs typeface="Open Sans"/>
                <a:sym typeface="Open Sans"/>
              </a:rPr>
              <a:t> to share your ideas with the class.</a:t>
            </a:r>
            <a:endParaRPr sz="2100" dirty="0">
              <a:solidFill>
                <a:srgbClr val="282323"/>
              </a:solidFill>
              <a:latin typeface="Open Sans"/>
              <a:ea typeface="Open Sans"/>
              <a:cs typeface="Open Sans"/>
              <a:sym typeface="Open Sans"/>
            </a:endParaRPr>
          </a:p>
          <a:p>
            <a:pPr marL="457200" lvl="0" indent="-361950" algn="l" rtl="0">
              <a:lnSpc>
                <a:spcPct val="100000"/>
              </a:lnSpc>
              <a:spcBef>
                <a:spcPts val="0"/>
              </a:spcBef>
              <a:spcAft>
                <a:spcPts val="0"/>
              </a:spcAft>
              <a:buClr>
                <a:srgbClr val="282323"/>
              </a:buClr>
              <a:buSzPts val="2100"/>
              <a:buFont typeface="Lato"/>
              <a:buChar char="-"/>
            </a:pPr>
            <a:r>
              <a:rPr lang="en" sz="2100" b="1" dirty="0">
                <a:solidFill>
                  <a:srgbClr val="282323"/>
                </a:solidFill>
                <a:latin typeface="Open Sans"/>
                <a:ea typeface="Open Sans"/>
                <a:cs typeface="Open Sans"/>
                <a:sym typeface="Open Sans"/>
              </a:rPr>
              <a:t>All</a:t>
            </a:r>
            <a:r>
              <a:rPr lang="en" sz="2100" dirty="0">
                <a:solidFill>
                  <a:srgbClr val="282323"/>
                </a:solidFill>
                <a:latin typeface="Open Sans"/>
                <a:ea typeface="Open Sans"/>
                <a:cs typeface="Open Sans"/>
                <a:sym typeface="Open Sans"/>
              </a:rPr>
              <a:t> ideas are welcome.</a:t>
            </a:r>
            <a:endParaRPr sz="2100" dirty="0">
              <a:solidFill>
                <a:srgbClr val="282323"/>
              </a:solidFill>
              <a:latin typeface="Open Sans"/>
              <a:ea typeface="Open Sans"/>
              <a:cs typeface="Open Sans"/>
              <a:sym typeface="Open Sans"/>
            </a:endParaRPr>
          </a:p>
          <a:p>
            <a:pPr marL="457200" lvl="0" indent="-361950" algn="l" rtl="0">
              <a:lnSpc>
                <a:spcPct val="100000"/>
              </a:lnSpc>
              <a:spcBef>
                <a:spcPts val="0"/>
              </a:spcBef>
              <a:spcAft>
                <a:spcPts val="0"/>
              </a:spcAft>
              <a:buClr>
                <a:srgbClr val="282323"/>
              </a:buClr>
              <a:buSzPts val="2100"/>
              <a:buFont typeface="Lato"/>
              <a:buChar char="-"/>
            </a:pPr>
            <a:r>
              <a:rPr lang="en" sz="2100" dirty="0">
                <a:solidFill>
                  <a:srgbClr val="282323"/>
                </a:solidFill>
                <a:latin typeface="Open Sans"/>
                <a:ea typeface="Open Sans"/>
                <a:cs typeface="Open Sans"/>
                <a:sym typeface="Open Sans"/>
              </a:rPr>
              <a:t>Be </a:t>
            </a:r>
            <a:r>
              <a:rPr lang="en" sz="2100" b="1" dirty="0">
                <a:solidFill>
                  <a:srgbClr val="282323"/>
                </a:solidFill>
                <a:latin typeface="Open Sans"/>
                <a:ea typeface="Open Sans"/>
                <a:cs typeface="Open Sans"/>
                <a:sym typeface="Open Sans"/>
              </a:rPr>
              <a:t>respectful</a:t>
            </a:r>
            <a:r>
              <a:rPr lang="en" sz="2100" dirty="0">
                <a:solidFill>
                  <a:srgbClr val="282323"/>
                </a:solidFill>
                <a:latin typeface="Open Sans"/>
                <a:ea typeface="Open Sans"/>
                <a:cs typeface="Open Sans"/>
                <a:sym typeface="Open Sans"/>
              </a:rPr>
              <a:t> of others’ ideas!</a:t>
            </a:r>
            <a:endParaRPr sz="2100" dirty="0">
              <a:solidFill>
                <a:srgbClr val="282323"/>
              </a:solidFill>
              <a:latin typeface="Open Sans"/>
              <a:ea typeface="Open Sans"/>
              <a:cs typeface="Open Sans"/>
              <a:sym typeface="Open Sans"/>
            </a:endParaRPr>
          </a:p>
          <a:p>
            <a:pPr marL="914400" lvl="1" indent="-361950" algn="l" rtl="0">
              <a:lnSpc>
                <a:spcPct val="100000"/>
              </a:lnSpc>
              <a:spcBef>
                <a:spcPts val="0"/>
              </a:spcBef>
              <a:spcAft>
                <a:spcPts val="0"/>
              </a:spcAft>
              <a:buClr>
                <a:srgbClr val="282323"/>
              </a:buClr>
              <a:buSzPts val="2100"/>
              <a:buFont typeface="Open Sans"/>
              <a:buChar char="-"/>
            </a:pPr>
            <a:r>
              <a:rPr lang="en" sz="2100" dirty="0">
                <a:solidFill>
                  <a:srgbClr val="282323"/>
                </a:solidFill>
                <a:latin typeface="Open Sans"/>
                <a:ea typeface="Open Sans"/>
                <a:cs typeface="Open Sans"/>
                <a:sym typeface="Open Sans"/>
              </a:rPr>
              <a:t>It’s okay if you disagree! </a:t>
            </a:r>
            <a:endParaRPr sz="2100" dirty="0">
              <a:solidFill>
                <a:srgbClr val="282323"/>
              </a:solidFill>
              <a:latin typeface="Open Sans"/>
              <a:ea typeface="Open Sans"/>
              <a:cs typeface="Open Sans"/>
              <a:sym typeface="Open Sans"/>
            </a:endParaRPr>
          </a:p>
          <a:p>
            <a:pPr marL="914400" lvl="1" indent="-361950" algn="l" rtl="0">
              <a:lnSpc>
                <a:spcPct val="100000"/>
              </a:lnSpc>
              <a:spcBef>
                <a:spcPts val="0"/>
              </a:spcBef>
              <a:spcAft>
                <a:spcPts val="0"/>
              </a:spcAft>
              <a:buClr>
                <a:srgbClr val="282323"/>
              </a:buClr>
              <a:buSzPts val="2100"/>
              <a:buFont typeface="Open Sans"/>
              <a:buChar char="-"/>
            </a:pPr>
            <a:r>
              <a:rPr lang="en" sz="2100" dirty="0">
                <a:solidFill>
                  <a:srgbClr val="282323"/>
                </a:solidFill>
                <a:latin typeface="Open Sans"/>
                <a:ea typeface="Open Sans"/>
                <a:cs typeface="Open Sans"/>
                <a:sym typeface="Open Sans"/>
              </a:rPr>
              <a:t>Build off each others’ ideas.</a:t>
            </a:r>
            <a:endParaRPr sz="2100" dirty="0">
              <a:solidFill>
                <a:srgbClr val="282323"/>
              </a:solidFill>
              <a:latin typeface="Open Sans"/>
              <a:ea typeface="Open Sans"/>
              <a:cs typeface="Open Sans"/>
              <a:sym typeface="Open Sans"/>
            </a:endParaRPr>
          </a:p>
          <a:p>
            <a:pPr marL="0" lvl="0" indent="0" algn="l" rtl="0">
              <a:lnSpc>
                <a:spcPct val="100000"/>
              </a:lnSpc>
              <a:spcBef>
                <a:spcPts val="1200"/>
              </a:spcBef>
              <a:spcAft>
                <a:spcPts val="1200"/>
              </a:spcAft>
              <a:buSzPts val="2800"/>
              <a:buNone/>
            </a:pPr>
            <a:r>
              <a:rPr lang="en" sz="2100" dirty="0">
                <a:solidFill>
                  <a:srgbClr val="282323"/>
                </a:solidFill>
                <a:latin typeface="Open Sans"/>
                <a:ea typeface="Open Sans"/>
                <a:cs typeface="Open Sans"/>
                <a:sym typeface="Open Sans"/>
              </a:rPr>
              <a:t>Next: One minute to quietly observe…</a:t>
            </a:r>
            <a:endParaRPr sz="2100" dirty="0">
              <a:solidFill>
                <a:srgbClr val="28232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1632857" y="57150"/>
            <a:ext cx="63518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Open Sans"/>
                <a:ea typeface="Open Sans"/>
                <a:cs typeface="Open Sans"/>
                <a:sym typeface="Open Sans"/>
              </a:rPr>
              <a:t>What’s going on in this image?</a:t>
            </a:r>
            <a:endParaRPr sz="1400" b="0" i="0" u="none" strike="noStrike" cap="none">
              <a:solidFill>
                <a:srgbClr val="000000"/>
              </a:solidFill>
              <a:latin typeface="Arial"/>
              <a:ea typeface="Arial"/>
              <a:cs typeface="Arial"/>
              <a:sym typeface="Arial"/>
            </a:endParaRPr>
          </a:p>
        </p:txBody>
      </p:sp>
      <p:pic>
        <p:nvPicPr>
          <p:cNvPr id="61" name="Google Shape;61;p2"/>
          <p:cNvPicPr preferRelativeResize="0"/>
          <p:nvPr/>
        </p:nvPicPr>
        <p:blipFill>
          <a:blip r:embed="rId3">
            <a:alphaModFix/>
          </a:blip>
          <a:stretch>
            <a:fillRect/>
          </a:stretch>
        </p:blipFill>
        <p:spPr>
          <a:xfrm>
            <a:off x="152400" y="578882"/>
            <a:ext cx="8824438" cy="44122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3164b333133_0_5"/>
          <p:cNvSpPr txBox="1"/>
          <p:nvPr/>
        </p:nvSpPr>
        <p:spPr>
          <a:xfrm>
            <a:off x="1632857" y="57150"/>
            <a:ext cx="6351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Open Sans"/>
                <a:ea typeface="Open Sans"/>
                <a:cs typeface="Open Sans"/>
                <a:sym typeface="Open Sans"/>
              </a:rPr>
              <a:t>What’s going on in this image?</a:t>
            </a:r>
            <a:endParaRPr sz="1400" b="0" i="0" u="none" strike="noStrike" cap="none">
              <a:solidFill>
                <a:srgbClr val="000000"/>
              </a:solidFill>
              <a:latin typeface="Arial"/>
              <a:ea typeface="Arial"/>
              <a:cs typeface="Arial"/>
              <a:sym typeface="Arial"/>
            </a:endParaRPr>
          </a:p>
        </p:txBody>
      </p:sp>
      <p:pic>
        <p:nvPicPr>
          <p:cNvPr id="67" name="Google Shape;67;g3164b333133_0_5"/>
          <p:cNvPicPr preferRelativeResize="0"/>
          <p:nvPr/>
        </p:nvPicPr>
        <p:blipFill>
          <a:blip r:embed="rId3">
            <a:alphaModFix/>
          </a:blip>
          <a:stretch>
            <a:fillRect/>
          </a:stretch>
        </p:blipFill>
        <p:spPr>
          <a:xfrm>
            <a:off x="152400" y="578882"/>
            <a:ext cx="8824438" cy="4412219"/>
          </a:xfrm>
          <a:prstGeom prst="rect">
            <a:avLst/>
          </a:prstGeom>
          <a:noFill/>
          <a:ln>
            <a:noFill/>
          </a:ln>
        </p:spPr>
      </p:pic>
      <p:pic>
        <p:nvPicPr>
          <p:cNvPr id="68" name="Google Shape;68;g3164b333133_0_5"/>
          <p:cNvPicPr preferRelativeResize="0"/>
          <p:nvPr/>
        </p:nvPicPr>
        <p:blipFill rotWithShape="1">
          <a:blip r:embed="rId4">
            <a:alphaModFix/>
          </a:blip>
          <a:srcRect l="19949" t="64802" r="21064" b="15362"/>
          <a:stretch/>
        </p:blipFill>
        <p:spPr>
          <a:xfrm>
            <a:off x="771975" y="4282187"/>
            <a:ext cx="2997683" cy="50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p:nvPr/>
        </p:nvSpPr>
        <p:spPr>
          <a:xfrm>
            <a:off x="182750" y="1949125"/>
            <a:ext cx="2382300" cy="159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0" i="0" u="none" strike="noStrike" cap="none">
                <a:solidFill>
                  <a:schemeClr val="dk1"/>
                </a:solidFill>
                <a:latin typeface="Open Sans"/>
                <a:ea typeface="Open Sans"/>
                <a:cs typeface="Open Sans"/>
                <a:sym typeface="Open Sans"/>
              </a:rPr>
              <a:t>What is different and what is similar about these two different </a:t>
            </a:r>
            <a:r>
              <a:rPr lang="en" sz="1600">
                <a:solidFill>
                  <a:schemeClr val="dk1"/>
                </a:solidFill>
                <a:latin typeface="Open Sans"/>
                <a:ea typeface="Open Sans"/>
                <a:cs typeface="Open Sans"/>
                <a:sym typeface="Open Sans"/>
              </a:rPr>
              <a:t>maps?</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600" b="0" i="0" u="none" strike="noStrike" cap="none">
                <a:solidFill>
                  <a:schemeClr val="dk1"/>
                </a:solidFill>
                <a:latin typeface="Open Sans"/>
                <a:ea typeface="Open Sans"/>
                <a:cs typeface="Open Sans"/>
                <a:sym typeface="Open Sans"/>
              </a:rPr>
              <a:t>Fill out the Venn diagram with your answers.</a:t>
            </a:r>
            <a:endParaRPr sz="1600" b="0" i="0" u="none" strike="noStrike" cap="none">
              <a:solidFill>
                <a:schemeClr val="dk1"/>
              </a:solidFill>
              <a:latin typeface="Open Sans"/>
              <a:ea typeface="Open Sans"/>
              <a:cs typeface="Open Sans"/>
              <a:sym typeface="Open Sans"/>
            </a:endParaRPr>
          </a:p>
        </p:txBody>
      </p:sp>
      <p:sp>
        <p:nvSpPr>
          <p:cNvPr id="74" name="Google Shape;74;p5"/>
          <p:cNvSpPr txBox="1"/>
          <p:nvPr/>
        </p:nvSpPr>
        <p:spPr>
          <a:xfrm>
            <a:off x="2864450" y="229625"/>
            <a:ext cx="1226400" cy="50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Map A:</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500">
                <a:solidFill>
                  <a:schemeClr val="dk1"/>
                </a:solidFill>
              </a:rPr>
              <a:t>Lights at Night 2010</a:t>
            </a:r>
            <a:endParaRPr sz="1500" b="0" i="0" u="none" strike="noStrike" cap="none">
              <a:solidFill>
                <a:schemeClr val="dk1"/>
              </a:solidFill>
              <a:latin typeface="Arial"/>
              <a:ea typeface="Arial"/>
              <a:cs typeface="Arial"/>
              <a:sym typeface="Arial"/>
            </a:endParaRPr>
          </a:p>
        </p:txBody>
      </p:sp>
      <p:sp>
        <p:nvSpPr>
          <p:cNvPr id="75" name="Google Shape;75;p5"/>
          <p:cNvSpPr txBox="1"/>
          <p:nvPr/>
        </p:nvSpPr>
        <p:spPr>
          <a:xfrm>
            <a:off x="2864450" y="2744600"/>
            <a:ext cx="1128600" cy="8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Map B:</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a:solidFill>
                  <a:schemeClr val="dk1"/>
                </a:solidFill>
              </a:rPr>
              <a:t>Change in Lights at Night 2010 compared to 1992</a:t>
            </a:r>
            <a:endParaRPr sz="1300" b="0" i="0" u="none" strike="noStrike" cap="none">
              <a:solidFill>
                <a:schemeClr val="dk1"/>
              </a:solidFill>
              <a:latin typeface="Arial"/>
              <a:ea typeface="Arial"/>
              <a:cs typeface="Arial"/>
              <a:sym typeface="Arial"/>
            </a:endParaRPr>
          </a:p>
        </p:txBody>
      </p:sp>
      <p:pic>
        <p:nvPicPr>
          <p:cNvPr id="76" name="Google Shape;76;p5"/>
          <p:cNvPicPr preferRelativeResize="0"/>
          <p:nvPr/>
        </p:nvPicPr>
        <p:blipFill>
          <a:blip r:embed="rId3">
            <a:alphaModFix/>
          </a:blip>
          <a:stretch>
            <a:fillRect/>
          </a:stretch>
        </p:blipFill>
        <p:spPr>
          <a:xfrm>
            <a:off x="3992975" y="98800"/>
            <a:ext cx="4945874" cy="2472950"/>
          </a:xfrm>
          <a:prstGeom prst="rect">
            <a:avLst/>
          </a:prstGeom>
          <a:noFill/>
          <a:ln>
            <a:noFill/>
          </a:ln>
        </p:spPr>
      </p:pic>
      <p:pic>
        <p:nvPicPr>
          <p:cNvPr id="77" name="Google Shape;77;p5"/>
          <p:cNvPicPr preferRelativeResize="0"/>
          <p:nvPr/>
        </p:nvPicPr>
        <p:blipFill rotWithShape="1">
          <a:blip r:embed="rId4">
            <a:alphaModFix/>
          </a:blip>
          <a:srcRect l="20537" t="62793" r="22126" b="11755"/>
          <a:stretch/>
        </p:blipFill>
        <p:spPr>
          <a:xfrm>
            <a:off x="1102588" y="4311075"/>
            <a:ext cx="2835702" cy="629399"/>
          </a:xfrm>
          <a:prstGeom prst="rect">
            <a:avLst/>
          </a:prstGeom>
          <a:noFill/>
          <a:ln>
            <a:noFill/>
          </a:ln>
        </p:spPr>
      </p:pic>
      <p:pic>
        <p:nvPicPr>
          <p:cNvPr id="78" name="Google Shape;78;p5"/>
          <p:cNvPicPr preferRelativeResize="0"/>
          <p:nvPr/>
        </p:nvPicPr>
        <p:blipFill>
          <a:blip r:embed="rId5">
            <a:alphaModFix/>
          </a:blip>
          <a:stretch>
            <a:fillRect/>
          </a:stretch>
        </p:blipFill>
        <p:spPr>
          <a:xfrm>
            <a:off x="3992975" y="2639675"/>
            <a:ext cx="4945900" cy="2472950"/>
          </a:xfrm>
          <a:prstGeom prst="rect">
            <a:avLst/>
          </a:prstGeom>
          <a:noFill/>
          <a:ln>
            <a:noFill/>
          </a:ln>
        </p:spPr>
      </p:pic>
      <p:pic>
        <p:nvPicPr>
          <p:cNvPr id="79" name="Google Shape;79;p5"/>
          <p:cNvPicPr preferRelativeResize="0"/>
          <p:nvPr/>
        </p:nvPicPr>
        <p:blipFill rotWithShape="1">
          <a:blip r:embed="rId6">
            <a:alphaModFix/>
          </a:blip>
          <a:srcRect l="19949" t="64802" r="21064" b="15362"/>
          <a:stretch/>
        </p:blipFill>
        <p:spPr>
          <a:xfrm>
            <a:off x="1082457" y="1213089"/>
            <a:ext cx="2875971" cy="4835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164b333133_0_11"/>
          <p:cNvSpPr txBox="1"/>
          <p:nvPr/>
        </p:nvSpPr>
        <p:spPr>
          <a:xfrm>
            <a:off x="94775" y="1874675"/>
            <a:ext cx="2382300" cy="15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111"/>
              <a:buFont typeface="Arial"/>
              <a:buNone/>
            </a:pPr>
            <a:r>
              <a:rPr lang="en" sz="1977">
                <a:solidFill>
                  <a:schemeClr val="dk1"/>
                </a:solidFill>
                <a:latin typeface="Open Sans"/>
                <a:ea typeface="Open Sans"/>
                <a:cs typeface="Open Sans"/>
                <a:sym typeface="Open Sans"/>
              </a:rPr>
              <a:t>Using your Venn Diagram, write two questions that scientists might study based on your observations.</a:t>
            </a:r>
            <a:endParaRPr sz="1977">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3109"/>
              <a:buFont typeface="Arial"/>
              <a:buNone/>
            </a:pPr>
            <a:endParaRPr sz="1087">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3109"/>
              <a:buFont typeface="Arial"/>
              <a:buNone/>
            </a:pPr>
            <a:r>
              <a:rPr lang="en" sz="1087">
                <a:solidFill>
                  <a:schemeClr val="dk1"/>
                </a:solidFill>
                <a:latin typeface="Open Sans"/>
                <a:ea typeface="Open Sans"/>
                <a:cs typeface="Open Sans"/>
                <a:sym typeface="Open Sans"/>
              </a:rPr>
              <a:t>(on your worksheet)</a:t>
            </a:r>
            <a:endParaRPr sz="1000">
              <a:solidFill>
                <a:schemeClr val="dk1"/>
              </a:solidFill>
              <a:latin typeface="Open Sans"/>
              <a:ea typeface="Open Sans"/>
              <a:cs typeface="Open Sans"/>
              <a:sym typeface="Open Sans"/>
            </a:endParaRPr>
          </a:p>
        </p:txBody>
      </p:sp>
      <p:sp>
        <p:nvSpPr>
          <p:cNvPr id="85" name="Google Shape;85;g3164b333133_0_11"/>
          <p:cNvSpPr txBox="1"/>
          <p:nvPr/>
        </p:nvSpPr>
        <p:spPr>
          <a:xfrm>
            <a:off x="2864450" y="229625"/>
            <a:ext cx="1226400" cy="50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Map A:</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500">
                <a:solidFill>
                  <a:schemeClr val="dk1"/>
                </a:solidFill>
              </a:rPr>
              <a:t>Lights at Night 2010</a:t>
            </a:r>
            <a:endParaRPr sz="1500" b="0" i="0" u="none" strike="noStrike" cap="none">
              <a:solidFill>
                <a:schemeClr val="dk1"/>
              </a:solidFill>
              <a:latin typeface="Arial"/>
              <a:ea typeface="Arial"/>
              <a:cs typeface="Arial"/>
              <a:sym typeface="Arial"/>
            </a:endParaRPr>
          </a:p>
        </p:txBody>
      </p:sp>
      <p:sp>
        <p:nvSpPr>
          <p:cNvPr id="86" name="Google Shape;86;g3164b333133_0_11"/>
          <p:cNvSpPr txBox="1"/>
          <p:nvPr/>
        </p:nvSpPr>
        <p:spPr>
          <a:xfrm>
            <a:off x="2864450" y="2744600"/>
            <a:ext cx="1128600" cy="8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Map B:</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a:solidFill>
                  <a:schemeClr val="dk1"/>
                </a:solidFill>
              </a:rPr>
              <a:t>Change in Lights at Night 2010 compared to 1992</a:t>
            </a:r>
            <a:endParaRPr sz="1300" b="0" i="0" u="none" strike="noStrike" cap="none">
              <a:solidFill>
                <a:schemeClr val="dk1"/>
              </a:solidFill>
              <a:latin typeface="Arial"/>
              <a:ea typeface="Arial"/>
              <a:cs typeface="Arial"/>
              <a:sym typeface="Arial"/>
            </a:endParaRPr>
          </a:p>
        </p:txBody>
      </p:sp>
      <p:pic>
        <p:nvPicPr>
          <p:cNvPr id="87" name="Google Shape;87;g3164b333133_0_11"/>
          <p:cNvPicPr preferRelativeResize="0"/>
          <p:nvPr/>
        </p:nvPicPr>
        <p:blipFill>
          <a:blip r:embed="rId3">
            <a:alphaModFix/>
          </a:blip>
          <a:stretch>
            <a:fillRect/>
          </a:stretch>
        </p:blipFill>
        <p:spPr>
          <a:xfrm>
            <a:off x="3992975" y="98800"/>
            <a:ext cx="4945874" cy="2472950"/>
          </a:xfrm>
          <a:prstGeom prst="rect">
            <a:avLst/>
          </a:prstGeom>
          <a:noFill/>
          <a:ln>
            <a:noFill/>
          </a:ln>
        </p:spPr>
      </p:pic>
      <p:pic>
        <p:nvPicPr>
          <p:cNvPr id="88" name="Google Shape;88;g3164b333133_0_11"/>
          <p:cNvPicPr preferRelativeResize="0"/>
          <p:nvPr/>
        </p:nvPicPr>
        <p:blipFill rotWithShape="1">
          <a:blip r:embed="rId4">
            <a:alphaModFix/>
          </a:blip>
          <a:srcRect l="20537" t="62793" r="22126" b="11755"/>
          <a:stretch/>
        </p:blipFill>
        <p:spPr>
          <a:xfrm>
            <a:off x="1102588" y="4371975"/>
            <a:ext cx="2835702" cy="629399"/>
          </a:xfrm>
          <a:prstGeom prst="rect">
            <a:avLst/>
          </a:prstGeom>
          <a:noFill/>
          <a:ln>
            <a:noFill/>
          </a:ln>
        </p:spPr>
      </p:pic>
      <p:pic>
        <p:nvPicPr>
          <p:cNvPr id="89" name="Google Shape;89;g3164b333133_0_11"/>
          <p:cNvPicPr preferRelativeResize="0"/>
          <p:nvPr/>
        </p:nvPicPr>
        <p:blipFill>
          <a:blip r:embed="rId5">
            <a:alphaModFix/>
          </a:blip>
          <a:stretch>
            <a:fillRect/>
          </a:stretch>
        </p:blipFill>
        <p:spPr>
          <a:xfrm>
            <a:off x="3992975" y="2639675"/>
            <a:ext cx="4945900" cy="2472950"/>
          </a:xfrm>
          <a:prstGeom prst="rect">
            <a:avLst/>
          </a:prstGeom>
          <a:noFill/>
          <a:ln>
            <a:noFill/>
          </a:ln>
        </p:spPr>
      </p:pic>
      <p:pic>
        <p:nvPicPr>
          <p:cNvPr id="90" name="Google Shape;90;g3164b333133_0_11"/>
          <p:cNvPicPr preferRelativeResize="0"/>
          <p:nvPr/>
        </p:nvPicPr>
        <p:blipFill rotWithShape="1">
          <a:blip r:embed="rId6">
            <a:alphaModFix/>
          </a:blip>
          <a:srcRect l="19949" t="64802" r="21064" b="15362"/>
          <a:stretch/>
        </p:blipFill>
        <p:spPr>
          <a:xfrm>
            <a:off x="1082457" y="1206314"/>
            <a:ext cx="2875971" cy="483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Open Sans"/>
                <a:ea typeface="Open Sans"/>
                <a:cs typeface="Open Sans"/>
                <a:sym typeface="Open Sans"/>
              </a:rPr>
              <a:t>End of </a:t>
            </a:r>
            <a:r>
              <a:rPr lang="en" i="1">
                <a:latin typeface="Open Sans"/>
                <a:ea typeface="Open Sans"/>
                <a:cs typeface="Open Sans"/>
                <a:sym typeface="Open Sans"/>
              </a:rPr>
              <a:t>Data Lens</a:t>
            </a:r>
            <a:endParaRPr i="1">
              <a:latin typeface="Open Sans"/>
              <a:ea typeface="Open Sans"/>
              <a:cs typeface="Open Sans"/>
              <a:sym typeface="Open Sans"/>
            </a:endParaRPr>
          </a:p>
        </p:txBody>
      </p:sp>
      <p:sp>
        <p:nvSpPr>
          <p:cNvPr id="96" name="Google Shape;96;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latin typeface="Open Sans"/>
                <a:ea typeface="Open Sans"/>
                <a:cs typeface="Open Sans"/>
                <a:sym typeface="Open Sans"/>
              </a:rPr>
              <a:t>Want to learn more about this data from NOAA’s Science On a Sphere? </a:t>
            </a:r>
            <a:endParaRPr>
              <a:latin typeface="Open Sans"/>
              <a:ea typeface="Open Sans"/>
              <a:cs typeface="Open Sans"/>
              <a:sym typeface="Open Sans"/>
            </a:endParaRPr>
          </a:p>
          <a:p>
            <a:pPr marL="0" lvl="0" indent="0" algn="l" rtl="0">
              <a:lnSpc>
                <a:spcPct val="115000"/>
              </a:lnSpc>
              <a:spcBef>
                <a:spcPts val="1200"/>
              </a:spcBef>
              <a:spcAft>
                <a:spcPts val="1200"/>
              </a:spcAft>
              <a:buSzPts val="1800"/>
              <a:buNone/>
            </a:pPr>
            <a:r>
              <a:rPr lang="en">
                <a:latin typeface="Open Sans"/>
                <a:ea typeface="Open Sans"/>
                <a:cs typeface="Open Sans"/>
                <a:sym typeface="Open Sans"/>
              </a:rPr>
              <a:t>Read the dataset description on the next slide.</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Open Sans"/>
                <a:ea typeface="Open Sans"/>
                <a:cs typeface="Open Sans"/>
                <a:sym typeface="Open Sans"/>
              </a:rPr>
              <a:t>About the data: </a:t>
            </a:r>
            <a:r>
              <a:rPr lang="en" u="sng">
                <a:solidFill>
                  <a:schemeClr val="hlink"/>
                </a:solidFill>
                <a:latin typeface="Open Sans"/>
                <a:ea typeface="Open Sans"/>
                <a:cs typeface="Open Sans"/>
                <a:sym typeface="Open Sans"/>
                <a:hlinkClick r:id="rId3"/>
              </a:rPr>
              <a:t>Nighttime Lights</a:t>
            </a:r>
            <a:endParaRPr>
              <a:latin typeface="Open Sans"/>
              <a:ea typeface="Open Sans"/>
              <a:cs typeface="Open Sans"/>
              <a:sym typeface="Open Sans"/>
            </a:endParaRPr>
          </a:p>
        </p:txBody>
      </p:sp>
      <p:sp>
        <p:nvSpPr>
          <p:cNvPr id="102" name="Google Shape;102;p7"/>
          <p:cNvSpPr txBox="1">
            <a:spLocks noGrp="1"/>
          </p:cNvSpPr>
          <p:nvPr>
            <p:ph type="body" idx="1"/>
          </p:nvPr>
        </p:nvSpPr>
        <p:spPr>
          <a:xfrm>
            <a:off x="311700" y="927918"/>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solidFill>
                  <a:schemeClr val="dk1"/>
                </a:solidFill>
              </a:rPr>
              <a:t>This data comes from satellites that orbit near the North and South Poles and collect information about Earth, including how it looks at night. The satellites used special sensors to capture very dim light, like city lights, gas flares, fires, and even lightning! The data was collected by the Defense Meteorological Satellite Program (DMSP) and put together into a dataset called </a:t>
            </a:r>
            <a:r>
              <a:rPr lang="en" sz="1100" i="1">
                <a:solidFill>
                  <a:schemeClr val="dk1"/>
                </a:solidFill>
              </a:rPr>
              <a:t>Nighttime Lights of the World,</a:t>
            </a:r>
            <a:r>
              <a:rPr lang="en" sz="1100">
                <a:solidFill>
                  <a:schemeClr val="dk1"/>
                </a:solidFill>
              </a:rPr>
              <a:t> showing lights recorded between October 1994 and March 1995. This particular image is from 2010.</a:t>
            </a:r>
            <a:endParaRPr sz="1100">
              <a:solidFill>
                <a:schemeClr val="dk1"/>
              </a:solidFill>
            </a:endParaRPr>
          </a:p>
          <a:p>
            <a:pPr marL="0" lvl="0" indent="0" algn="l" rtl="0">
              <a:spcBef>
                <a:spcPts val="1200"/>
              </a:spcBef>
              <a:spcAft>
                <a:spcPts val="0"/>
              </a:spcAft>
              <a:buClr>
                <a:schemeClr val="dk1"/>
              </a:buClr>
              <a:buSzPts val="1100"/>
              <a:buFont typeface="Arial"/>
              <a:buNone/>
            </a:pPr>
            <a:r>
              <a:rPr lang="en" sz="1100">
                <a:solidFill>
                  <a:schemeClr val="dk1"/>
                </a:solidFill>
              </a:rPr>
              <a:t>This map shows only the lights created by electricity, making it a picture of how people light up the planet. The oceans are shaded dark blue, and the land is a lighter blue so you can tell them apart. The lights appear bright white, showing where people live and how connected they are.</a:t>
            </a:r>
            <a:endParaRPr sz="1100">
              <a:solidFill>
                <a:schemeClr val="dk1"/>
              </a:solidFill>
            </a:endParaRPr>
          </a:p>
          <a:p>
            <a:pPr marL="0" lvl="0" indent="0" algn="l" rtl="0">
              <a:spcBef>
                <a:spcPts val="1200"/>
              </a:spcBef>
              <a:spcAft>
                <a:spcPts val="0"/>
              </a:spcAft>
              <a:buClr>
                <a:schemeClr val="dk1"/>
              </a:buClr>
              <a:buSzPts val="1100"/>
              <a:buFont typeface="Arial"/>
              <a:buNone/>
            </a:pPr>
            <a:r>
              <a:rPr lang="en" sz="1100">
                <a:solidFill>
                  <a:schemeClr val="dk1"/>
                </a:solidFill>
              </a:rPr>
              <a:t>You can see some cool patterns! For example, many bright lights are near coastlines, because people like living near water. The Nile River in Africa is outlined by lights along its banks. In the United States, the eastern half of the country glows much brighter, showing that more people live there. You can even spot major highways by the strings of lights running along them!</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29">
              <a:solidFill>
                <a:srgbClr val="1B1B1B"/>
              </a:solidFill>
              <a:highlight>
                <a:srgbClr val="FFFFFF"/>
              </a:highlight>
              <a:latin typeface="Open Sans"/>
              <a:ea typeface="Open Sans"/>
              <a:cs typeface="Open Sans"/>
              <a:sym typeface="Open Sans"/>
            </a:endParaRPr>
          </a:p>
          <a:p>
            <a:pPr marL="0" lvl="0" indent="0" algn="l" rtl="0">
              <a:lnSpc>
                <a:spcPct val="115000"/>
              </a:lnSpc>
              <a:spcBef>
                <a:spcPts val="1200"/>
              </a:spcBef>
              <a:spcAft>
                <a:spcPts val="0"/>
              </a:spcAft>
              <a:buSzPts val="440"/>
              <a:buNone/>
            </a:pPr>
            <a:r>
              <a:rPr lang="en" sz="920" b="1"/>
              <a:t>This description has been edited from the one linked above to increase understanding.</a:t>
            </a:r>
            <a:endParaRPr sz="920" b="1"/>
          </a:p>
          <a:p>
            <a:pPr marL="0" lvl="0" indent="0" algn="l" rtl="0">
              <a:lnSpc>
                <a:spcPct val="115000"/>
              </a:lnSpc>
              <a:spcBef>
                <a:spcPts val="1200"/>
              </a:spcBef>
              <a:spcAft>
                <a:spcPts val="0"/>
              </a:spcAft>
              <a:buSzPts val="440"/>
              <a:buNone/>
            </a:pPr>
            <a:r>
              <a:rPr lang="en" sz="920" b="1"/>
              <a:t>Source: NOAA Science On a Sphere, NOAA View Global Data Explorer</a:t>
            </a:r>
            <a:endParaRPr sz="920" b="1"/>
          </a:p>
          <a:p>
            <a:pPr marL="0" lvl="0" indent="0" algn="l" rtl="0">
              <a:lnSpc>
                <a:spcPct val="115000"/>
              </a:lnSpc>
              <a:spcBef>
                <a:spcPts val="1200"/>
              </a:spcBef>
              <a:spcAft>
                <a:spcPts val="1200"/>
              </a:spcAft>
              <a:buSzPts val="440"/>
              <a:buNone/>
            </a:pPr>
            <a:endParaRPr sz="7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368850" y="49574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Open Sans"/>
                <a:ea typeface="Open Sans"/>
                <a:cs typeface="Open Sans"/>
                <a:sym typeface="Open Sans"/>
              </a:rPr>
              <a:t>Extensions - Science Literacy</a:t>
            </a:r>
            <a:endParaRPr>
              <a:latin typeface="Open Sans"/>
              <a:ea typeface="Open Sans"/>
              <a:cs typeface="Open Sans"/>
              <a:sym typeface="Open Sans"/>
            </a:endParaRPr>
          </a:p>
        </p:txBody>
      </p:sp>
      <p:sp>
        <p:nvSpPr>
          <p:cNvPr id="108" name="Google Shape;108;p8"/>
          <p:cNvSpPr txBox="1">
            <a:spLocks noGrp="1"/>
          </p:cNvSpPr>
          <p:nvPr>
            <p:ph type="body" idx="1"/>
          </p:nvPr>
        </p:nvSpPr>
        <p:spPr>
          <a:xfrm>
            <a:off x="368850" y="1225196"/>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650" b="1">
                <a:solidFill>
                  <a:schemeClr val="dk1"/>
                </a:solidFill>
              </a:rPr>
              <a:t>Reading</a:t>
            </a:r>
            <a:r>
              <a:rPr lang="en" sz="1650">
                <a:solidFill>
                  <a:schemeClr val="dk1"/>
                </a:solidFill>
              </a:rPr>
              <a:t>: Have the students partner up. </a:t>
            </a: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50">
                <a:solidFill>
                  <a:schemeClr val="dk1"/>
                </a:solidFill>
              </a:rPr>
              <a:t>Student 1 reads </a:t>
            </a:r>
            <a:r>
              <a:rPr lang="en" sz="1650" u="sng">
                <a:solidFill>
                  <a:schemeClr val="hlink"/>
                </a:solidFill>
                <a:hlinkClick r:id="rId3"/>
              </a:rPr>
              <a:t>“Earth at Night - Where Do Nightlights Come From?</a:t>
            </a:r>
            <a:r>
              <a:rPr lang="en" sz="1650">
                <a:solidFill>
                  <a:schemeClr val="dk1"/>
                </a:solidFill>
              </a:rPr>
              <a:t>” pages 20-26</a:t>
            </a: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50">
                <a:solidFill>
                  <a:schemeClr val="dk1"/>
                </a:solidFill>
              </a:rPr>
              <a:t>Student 2 reads </a:t>
            </a:r>
            <a:r>
              <a:rPr lang="en" sz="1650" u="sng">
                <a:solidFill>
                  <a:schemeClr val="hlink"/>
                </a:solidFill>
                <a:hlinkClick r:id="rId3"/>
              </a:rPr>
              <a:t>“Earth at Night - Nature’s Light Shows”</a:t>
            </a:r>
            <a:r>
              <a:rPr lang="en" sz="1650">
                <a:solidFill>
                  <a:schemeClr val="dk1"/>
                </a:solidFill>
              </a:rPr>
              <a:t>  pages 28-32</a:t>
            </a: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50">
                <a:solidFill>
                  <a:schemeClr val="dk1"/>
                </a:solidFill>
              </a:rPr>
              <a:t>Summarize what you learned and share with your partner.</a:t>
            </a: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5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On-screen Show (16:9)</PresentationFormat>
  <Paragraphs>48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Lato</vt:lpstr>
      <vt:lpstr>Open Sans</vt:lpstr>
      <vt:lpstr>Architects Daughter</vt:lpstr>
      <vt:lpstr>Arial</vt:lpstr>
      <vt:lpstr>Simple Light</vt:lpstr>
      <vt:lpstr>🌎 Data Lens: Exploring Earth’s Visual Stories</vt:lpstr>
      <vt:lpstr>PowerPoint Presentation</vt:lpstr>
      <vt:lpstr>PowerPoint Presentation</vt:lpstr>
      <vt:lpstr>PowerPoint Presentation</vt:lpstr>
      <vt:lpstr>PowerPoint Presentation</vt:lpstr>
      <vt:lpstr>End of Data Lens</vt:lpstr>
      <vt:lpstr>About the data: Nighttime Lights</vt:lpstr>
      <vt:lpstr>Extensions - Science Literacy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Lens: Exploring Earth’s Visual Stories</dc:title>
  <dc:creator>Hilary Peddicord</dc:creator>
  <cp:lastModifiedBy>Hilary Peddicord</cp:lastModifiedBy>
  <cp:revision>1</cp:revision>
  <dcterms:modified xsi:type="dcterms:W3CDTF">2025-01-31T17:54:51Z</dcterms:modified>
</cp:coreProperties>
</file>