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985000" cy="9283700"/>
  <p:embeddedFontLst>
    <p:embeddedFont>
      <p:font typeface="Architects Daughter" panose="020B0604020202020204" charset="0"/>
      <p:regular r:id="rId11"/>
    </p:embeddedFont>
    <p:embeddedFont>
      <p:font typeface="Lato" panose="020F0502020204030203" pitchFamily="34" charset="0"/>
      <p:regular r:id="rId12"/>
    </p:embeddedFont>
    <p:embeddedFont>
      <p:font typeface="Open Sans" panose="020B0606030504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KbKihVHCdesQjIvyM9E8/2wQk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0"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Q1</a:t>
            </a:r>
            <a:r>
              <a:rPr lang="en" sz="1200">
                <a:solidFill>
                  <a:srgbClr val="A61C00"/>
                </a:solidFill>
                <a:highlight>
                  <a:srgbClr val="FFFFFF"/>
                </a:highlight>
              </a:rPr>
              <a:t> </a:t>
            </a:r>
            <a:r>
              <a:rPr lang="en" sz="1200">
                <a:solidFill>
                  <a:schemeClr val="dk1"/>
                </a:solidFill>
                <a:highlight>
                  <a:srgbClr val="FFFFFF"/>
                </a:highlight>
              </a:rPr>
              <a:t>– “What is going on in this image?”; after an observation is made, paraphrase and maybe follow up with Q2.</a:t>
            </a:r>
            <a:endParaRPr sz="1200">
              <a:solidFill>
                <a:schemeClr val="dk1"/>
              </a:solidFill>
              <a:highlight>
                <a:srgbClr val="FFFFFF"/>
              </a:highlight>
            </a:endParaRPr>
          </a:p>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Q2 </a:t>
            </a:r>
            <a:r>
              <a:rPr lang="en" sz="1200">
                <a:solidFill>
                  <a:schemeClr val="dk1"/>
                </a:solidFill>
                <a:highlight>
                  <a:srgbClr val="FFFFFF"/>
                </a:highlight>
              </a:rPr>
              <a:t>– “What do you see that makes you say that?; paraphrase again and to obtain the next observation use Q3.</a:t>
            </a:r>
            <a:endParaRPr sz="1200">
              <a:solidFill>
                <a:schemeClr val="dk1"/>
              </a:solidFill>
              <a:highlight>
                <a:srgbClr val="FFFFFF"/>
              </a:highlight>
            </a:endParaRPr>
          </a:p>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Q3</a:t>
            </a:r>
            <a:r>
              <a:rPr lang="en" sz="1200">
                <a:solidFill>
                  <a:schemeClr val="dk1"/>
                </a:solidFill>
                <a:highlight>
                  <a:srgbClr val="FFFFFF"/>
                </a:highlight>
              </a:rPr>
              <a:t> – “What more can we find?”; this is an opening for another student to share an observation.</a:t>
            </a:r>
            <a:endParaRPr sz="1200">
              <a:solidFill>
                <a:schemeClr val="dk1"/>
              </a:solidFill>
              <a:highlight>
                <a:srgbClr val="FFFFFF"/>
              </a:highlight>
            </a:endParaRPr>
          </a:p>
          <a:p>
            <a:pPr marL="0" lvl="0" indent="0" algn="l" rtl="0">
              <a:lnSpc>
                <a:spcPct val="100000"/>
              </a:lnSpc>
              <a:spcBef>
                <a:spcPts val="244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Q1</a:t>
            </a:r>
            <a:r>
              <a:rPr lang="en" sz="1200">
                <a:solidFill>
                  <a:srgbClr val="A61C00"/>
                </a:solidFill>
                <a:highlight>
                  <a:srgbClr val="FFFFFF"/>
                </a:highlight>
              </a:rPr>
              <a:t> </a:t>
            </a:r>
            <a:r>
              <a:rPr lang="en" sz="1200">
                <a:solidFill>
                  <a:schemeClr val="dk1"/>
                </a:solidFill>
                <a:highlight>
                  <a:srgbClr val="FFFFFF"/>
                </a:highlight>
              </a:rPr>
              <a:t>– “What is going on in this image?”; after an observation is made, paraphrase and maybe follow up with Q2.</a:t>
            </a:r>
            <a:endParaRPr sz="1200">
              <a:solidFill>
                <a:schemeClr val="dk1"/>
              </a:solidFill>
              <a:highlight>
                <a:srgbClr val="FFFFFF"/>
              </a:highlight>
            </a:endParaRPr>
          </a:p>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Q2 </a:t>
            </a:r>
            <a:r>
              <a:rPr lang="en" sz="1200">
                <a:solidFill>
                  <a:schemeClr val="dk1"/>
                </a:solidFill>
                <a:highlight>
                  <a:srgbClr val="FFFFFF"/>
                </a:highlight>
              </a:rPr>
              <a:t>– “What do you see that makes you say that?; paraphrase again and to obtain the next observation use Q3.</a:t>
            </a:r>
            <a:endParaRPr sz="1200">
              <a:solidFill>
                <a:schemeClr val="dk1"/>
              </a:solidFill>
              <a:highlight>
                <a:srgbClr val="FFFFFF"/>
              </a:highlight>
            </a:endParaRPr>
          </a:p>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Q3</a:t>
            </a:r>
            <a:r>
              <a:rPr lang="en" sz="1200">
                <a:solidFill>
                  <a:schemeClr val="dk1"/>
                </a:solidFill>
                <a:highlight>
                  <a:srgbClr val="FFFFFF"/>
                </a:highlight>
              </a:rPr>
              <a:t> – “What more can we find?”; this is an opening for another student to share an observation.</a:t>
            </a:r>
            <a:endParaRPr sz="1200">
              <a:solidFill>
                <a:schemeClr val="dk1"/>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9: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9: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7: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os.noaa.gov/catalog/datasets/vegetation-real-tim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noaa.gov/education/resource-collections/climate/changing-season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noaa.gov/education/explainers/can-crickets-tell-temperature-answer-is-in-their-chirp" TargetMode="External"/><Relationship Id="rId4" Type="http://schemas.openxmlformats.org/officeDocument/2006/relationships/hyperlink" Target="https://www.ncei.noaa.gov/news/meteorological-versus-astronomical-seas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51900" y="-95625"/>
            <a:ext cx="8440200" cy="1233000"/>
          </a:xfrm>
          <a:prstGeom prst="rect">
            <a:avLst/>
          </a:prstGeom>
          <a:noFill/>
          <a:ln>
            <a:noFill/>
          </a:ln>
        </p:spPr>
        <p:txBody>
          <a:bodyPr spcFirstLastPara="1" wrap="square" lIns="91425" tIns="91425" rIns="91425" bIns="91425" anchor="b" anchorCtr="0">
            <a:normAutofit/>
          </a:bodyPr>
          <a:lstStyle/>
          <a:p>
            <a:pPr marL="0" lvl="0" indent="0" algn="ctr" rtl="0">
              <a:spcBef>
                <a:spcPts val="1800"/>
              </a:spcBef>
              <a:spcAft>
                <a:spcPts val="600"/>
              </a:spcAft>
              <a:buClr>
                <a:schemeClr val="dk1"/>
              </a:buClr>
              <a:buSzPts val="1100"/>
              <a:buFont typeface="Arial"/>
              <a:buNone/>
            </a:pPr>
            <a:r>
              <a:rPr lang="en" sz="4000" dirty="0"/>
              <a:t>🌎</a:t>
            </a:r>
            <a:r>
              <a:rPr lang="en" sz="4000" dirty="0">
                <a:latin typeface="Architects Daughter"/>
                <a:ea typeface="Architects Daughter"/>
                <a:cs typeface="Architects Daughter"/>
                <a:sym typeface="Architects Daughter"/>
              </a:rPr>
              <a:t> </a:t>
            </a:r>
            <a:r>
              <a:rPr lang="en" sz="2600" dirty="0">
                <a:latin typeface="Architects Daughter"/>
                <a:ea typeface="Architects Daughter"/>
                <a:cs typeface="Architects Daughter"/>
                <a:sym typeface="Architects Daughter"/>
              </a:rPr>
              <a:t>Data Lens: Exploring Earth’s Visual Stories</a:t>
            </a:r>
            <a:endParaRPr sz="6400" dirty="0"/>
          </a:p>
        </p:txBody>
      </p:sp>
      <p:sp>
        <p:nvSpPr>
          <p:cNvPr id="55" name="Google Shape;55;p1"/>
          <p:cNvSpPr txBox="1">
            <a:spLocks noGrp="1"/>
          </p:cNvSpPr>
          <p:nvPr>
            <p:ph type="subTitle" idx="1"/>
          </p:nvPr>
        </p:nvSpPr>
        <p:spPr>
          <a:xfrm>
            <a:off x="271500" y="1035650"/>
            <a:ext cx="8520600" cy="7926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2100">
                <a:solidFill>
                  <a:schemeClr val="dk1"/>
                </a:solidFill>
                <a:latin typeface="Open Sans"/>
                <a:ea typeface="Open Sans"/>
                <a:cs typeface="Open Sans"/>
                <a:sym typeface="Open Sans"/>
              </a:rPr>
              <a:t>We are going to slow down and take ten minutes or so to observe a map and discuss what we discover and notice about it. There are no right or wrong answers!</a:t>
            </a:r>
            <a:endParaRPr sz="2100">
              <a:solidFill>
                <a:schemeClr val="dk1"/>
              </a:solidFill>
              <a:latin typeface="Open Sans"/>
              <a:ea typeface="Open Sans"/>
              <a:cs typeface="Open Sans"/>
              <a:sym typeface="Open Sans"/>
            </a:endParaRPr>
          </a:p>
          <a:p>
            <a:pPr marL="0" lvl="0" indent="0" algn="l" rtl="0">
              <a:lnSpc>
                <a:spcPct val="100000"/>
              </a:lnSpc>
              <a:spcBef>
                <a:spcPts val="2400"/>
              </a:spcBef>
              <a:spcAft>
                <a:spcPts val="0"/>
              </a:spcAft>
              <a:buSzPts val="2800"/>
              <a:buNone/>
            </a:pPr>
            <a:r>
              <a:rPr lang="en" sz="2100" b="1">
                <a:solidFill>
                  <a:srgbClr val="282323"/>
                </a:solidFill>
                <a:latin typeface="Open Sans"/>
                <a:ea typeface="Open Sans"/>
                <a:cs typeface="Open Sans"/>
                <a:sym typeface="Open Sans"/>
              </a:rPr>
              <a:t>First: Ground Rules</a:t>
            </a:r>
            <a:endParaRPr sz="2100" b="1">
              <a:solidFill>
                <a:srgbClr val="282323"/>
              </a:solidFill>
              <a:latin typeface="Open Sans"/>
              <a:ea typeface="Open Sans"/>
              <a:cs typeface="Open Sans"/>
              <a:sym typeface="Open Sans"/>
            </a:endParaRPr>
          </a:p>
          <a:p>
            <a:pPr marL="457200" lvl="0" indent="-361950" algn="l" rtl="0">
              <a:lnSpc>
                <a:spcPct val="100000"/>
              </a:lnSpc>
              <a:spcBef>
                <a:spcPts val="1200"/>
              </a:spcBef>
              <a:spcAft>
                <a:spcPts val="0"/>
              </a:spcAft>
              <a:buClr>
                <a:srgbClr val="282323"/>
              </a:buClr>
              <a:buSzPts val="2100"/>
              <a:buFont typeface="Lato"/>
              <a:buChar char="-"/>
            </a:pPr>
            <a:r>
              <a:rPr lang="en" sz="2100" b="1">
                <a:solidFill>
                  <a:srgbClr val="282323"/>
                </a:solidFill>
                <a:latin typeface="Open Sans"/>
                <a:ea typeface="Open Sans"/>
                <a:cs typeface="Open Sans"/>
                <a:sym typeface="Open Sans"/>
              </a:rPr>
              <a:t>Raise your hand</a:t>
            </a:r>
            <a:r>
              <a:rPr lang="en" sz="2100">
                <a:solidFill>
                  <a:srgbClr val="282323"/>
                </a:solidFill>
                <a:latin typeface="Open Sans"/>
                <a:ea typeface="Open Sans"/>
                <a:cs typeface="Open Sans"/>
                <a:sym typeface="Open Sans"/>
              </a:rPr>
              <a:t> to share your ideas with the class.</a:t>
            </a:r>
            <a:endParaRPr sz="2100">
              <a:solidFill>
                <a:srgbClr val="282323"/>
              </a:solidFill>
              <a:latin typeface="Open Sans"/>
              <a:ea typeface="Open Sans"/>
              <a:cs typeface="Open Sans"/>
              <a:sym typeface="Open Sans"/>
            </a:endParaRPr>
          </a:p>
          <a:p>
            <a:pPr marL="457200" lvl="0" indent="-361950" algn="l" rtl="0">
              <a:lnSpc>
                <a:spcPct val="100000"/>
              </a:lnSpc>
              <a:spcBef>
                <a:spcPts val="0"/>
              </a:spcBef>
              <a:spcAft>
                <a:spcPts val="0"/>
              </a:spcAft>
              <a:buClr>
                <a:srgbClr val="282323"/>
              </a:buClr>
              <a:buSzPts val="2100"/>
              <a:buFont typeface="Lato"/>
              <a:buChar char="-"/>
            </a:pPr>
            <a:r>
              <a:rPr lang="en" sz="2100" b="1">
                <a:solidFill>
                  <a:srgbClr val="282323"/>
                </a:solidFill>
                <a:latin typeface="Open Sans"/>
                <a:ea typeface="Open Sans"/>
                <a:cs typeface="Open Sans"/>
                <a:sym typeface="Open Sans"/>
              </a:rPr>
              <a:t>All</a:t>
            </a:r>
            <a:r>
              <a:rPr lang="en" sz="2100">
                <a:solidFill>
                  <a:srgbClr val="282323"/>
                </a:solidFill>
                <a:latin typeface="Open Sans"/>
                <a:ea typeface="Open Sans"/>
                <a:cs typeface="Open Sans"/>
                <a:sym typeface="Open Sans"/>
              </a:rPr>
              <a:t> ideas are welcome.</a:t>
            </a:r>
            <a:endParaRPr sz="2100">
              <a:solidFill>
                <a:srgbClr val="282323"/>
              </a:solidFill>
              <a:latin typeface="Open Sans"/>
              <a:ea typeface="Open Sans"/>
              <a:cs typeface="Open Sans"/>
              <a:sym typeface="Open Sans"/>
            </a:endParaRPr>
          </a:p>
          <a:p>
            <a:pPr marL="457200" lvl="0" indent="-361950" algn="l" rtl="0">
              <a:lnSpc>
                <a:spcPct val="100000"/>
              </a:lnSpc>
              <a:spcBef>
                <a:spcPts val="0"/>
              </a:spcBef>
              <a:spcAft>
                <a:spcPts val="0"/>
              </a:spcAft>
              <a:buClr>
                <a:srgbClr val="282323"/>
              </a:buClr>
              <a:buSzPts val="2100"/>
              <a:buFont typeface="Lato"/>
              <a:buChar char="-"/>
            </a:pPr>
            <a:r>
              <a:rPr lang="en" sz="2100">
                <a:solidFill>
                  <a:srgbClr val="282323"/>
                </a:solidFill>
                <a:latin typeface="Open Sans"/>
                <a:ea typeface="Open Sans"/>
                <a:cs typeface="Open Sans"/>
                <a:sym typeface="Open Sans"/>
              </a:rPr>
              <a:t>Be </a:t>
            </a:r>
            <a:r>
              <a:rPr lang="en" sz="2100" b="1">
                <a:solidFill>
                  <a:srgbClr val="282323"/>
                </a:solidFill>
                <a:latin typeface="Open Sans"/>
                <a:ea typeface="Open Sans"/>
                <a:cs typeface="Open Sans"/>
                <a:sym typeface="Open Sans"/>
              </a:rPr>
              <a:t>respectful</a:t>
            </a:r>
            <a:r>
              <a:rPr lang="en" sz="2100">
                <a:solidFill>
                  <a:srgbClr val="282323"/>
                </a:solidFill>
                <a:latin typeface="Open Sans"/>
                <a:ea typeface="Open Sans"/>
                <a:cs typeface="Open Sans"/>
                <a:sym typeface="Open Sans"/>
              </a:rPr>
              <a:t> of others’ ideas!</a:t>
            </a:r>
            <a:endParaRPr sz="2100">
              <a:solidFill>
                <a:srgbClr val="282323"/>
              </a:solidFill>
              <a:latin typeface="Open Sans"/>
              <a:ea typeface="Open Sans"/>
              <a:cs typeface="Open Sans"/>
              <a:sym typeface="Open Sans"/>
            </a:endParaRPr>
          </a:p>
          <a:p>
            <a:pPr marL="914400" lvl="1" indent="-361950" algn="l" rtl="0">
              <a:lnSpc>
                <a:spcPct val="100000"/>
              </a:lnSpc>
              <a:spcBef>
                <a:spcPts val="0"/>
              </a:spcBef>
              <a:spcAft>
                <a:spcPts val="0"/>
              </a:spcAft>
              <a:buClr>
                <a:srgbClr val="282323"/>
              </a:buClr>
              <a:buSzPts val="2100"/>
              <a:buFont typeface="Open Sans"/>
              <a:buChar char="-"/>
            </a:pPr>
            <a:r>
              <a:rPr lang="en" sz="2100">
                <a:solidFill>
                  <a:srgbClr val="282323"/>
                </a:solidFill>
                <a:latin typeface="Open Sans"/>
                <a:ea typeface="Open Sans"/>
                <a:cs typeface="Open Sans"/>
                <a:sym typeface="Open Sans"/>
              </a:rPr>
              <a:t>It’s okay if you disagree! </a:t>
            </a:r>
            <a:endParaRPr sz="2100">
              <a:solidFill>
                <a:srgbClr val="282323"/>
              </a:solidFill>
              <a:latin typeface="Open Sans"/>
              <a:ea typeface="Open Sans"/>
              <a:cs typeface="Open Sans"/>
              <a:sym typeface="Open Sans"/>
            </a:endParaRPr>
          </a:p>
          <a:p>
            <a:pPr marL="914400" lvl="1" indent="-361950" algn="l" rtl="0">
              <a:lnSpc>
                <a:spcPct val="100000"/>
              </a:lnSpc>
              <a:spcBef>
                <a:spcPts val="0"/>
              </a:spcBef>
              <a:spcAft>
                <a:spcPts val="0"/>
              </a:spcAft>
              <a:buClr>
                <a:srgbClr val="282323"/>
              </a:buClr>
              <a:buSzPts val="2100"/>
              <a:buFont typeface="Open Sans"/>
              <a:buChar char="-"/>
            </a:pPr>
            <a:r>
              <a:rPr lang="en" sz="2100">
                <a:solidFill>
                  <a:srgbClr val="282323"/>
                </a:solidFill>
                <a:latin typeface="Open Sans"/>
                <a:ea typeface="Open Sans"/>
                <a:cs typeface="Open Sans"/>
                <a:sym typeface="Open Sans"/>
              </a:rPr>
              <a:t>Build off each others’ ideas.</a:t>
            </a:r>
            <a:endParaRPr sz="2100">
              <a:solidFill>
                <a:srgbClr val="282323"/>
              </a:solidFill>
              <a:latin typeface="Open Sans"/>
              <a:ea typeface="Open Sans"/>
              <a:cs typeface="Open Sans"/>
              <a:sym typeface="Open Sans"/>
            </a:endParaRPr>
          </a:p>
          <a:p>
            <a:pPr marL="0" lvl="0" indent="0" algn="l" rtl="0">
              <a:lnSpc>
                <a:spcPct val="100000"/>
              </a:lnSpc>
              <a:spcBef>
                <a:spcPts val="1200"/>
              </a:spcBef>
              <a:spcAft>
                <a:spcPts val="1200"/>
              </a:spcAft>
              <a:buSzPts val="2800"/>
              <a:buNone/>
            </a:pPr>
            <a:r>
              <a:rPr lang="en" sz="2100">
                <a:solidFill>
                  <a:srgbClr val="282323"/>
                </a:solidFill>
                <a:latin typeface="Open Sans"/>
                <a:ea typeface="Open Sans"/>
                <a:cs typeface="Open Sans"/>
                <a:sym typeface="Open Sans"/>
              </a:rPr>
              <a:t>Next: One minute to quietly observe…</a:t>
            </a:r>
            <a:endParaRPr sz="2100">
              <a:solidFill>
                <a:srgbClr val="282323"/>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p:nvPr/>
        </p:nvSpPr>
        <p:spPr>
          <a:xfrm>
            <a:off x="1632857" y="57150"/>
            <a:ext cx="63518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a:solidFill>
                  <a:srgbClr val="000000"/>
                </a:solidFill>
                <a:latin typeface="Open Sans"/>
                <a:ea typeface="Open Sans"/>
                <a:cs typeface="Open Sans"/>
                <a:sym typeface="Open Sans"/>
              </a:rPr>
              <a:t>What’s going on in this image?</a:t>
            </a:r>
            <a:endParaRPr/>
          </a:p>
        </p:txBody>
      </p:sp>
      <p:pic>
        <p:nvPicPr>
          <p:cNvPr id="61" name="Google Shape;61;p2" title="09-2024.png"/>
          <p:cNvPicPr preferRelativeResize="0"/>
          <p:nvPr/>
        </p:nvPicPr>
        <p:blipFill>
          <a:blip r:embed="rId3">
            <a:alphaModFix/>
          </a:blip>
          <a:stretch>
            <a:fillRect/>
          </a:stretch>
        </p:blipFill>
        <p:spPr>
          <a:xfrm>
            <a:off x="0" y="495300"/>
            <a:ext cx="9144003" cy="4572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sp>
        <p:nvSpPr>
          <p:cNvPr id="67" name="Google Shape;67;p4"/>
          <p:cNvSpPr txBox="1"/>
          <p:nvPr/>
        </p:nvSpPr>
        <p:spPr>
          <a:xfrm>
            <a:off x="1660289" y="61477"/>
            <a:ext cx="63518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a:solidFill>
                  <a:srgbClr val="000000"/>
                </a:solidFill>
                <a:latin typeface="Open Sans"/>
                <a:ea typeface="Open Sans"/>
                <a:cs typeface="Open Sans"/>
                <a:sym typeface="Open Sans"/>
              </a:rPr>
              <a:t>What’s going on in this image?</a:t>
            </a:r>
            <a:endParaRPr/>
          </a:p>
        </p:txBody>
      </p:sp>
      <p:pic>
        <p:nvPicPr>
          <p:cNvPr id="68" name="Google Shape;68;p4" title="09-2024 w colorbarpng"/>
          <p:cNvPicPr preferRelativeResize="0"/>
          <p:nvPr/>
        </p:nvPicPr>
        <p:blipFill>
          <a:blip r:embed="rId3">
            <a:alphaModFix/>
          </a:blip>
          <a:stretch>
            <a:fillRect/>
          </a:stretch>
        </p:blipFill>
        <p:spPr>
          <a:xfrm>
            <a:off x="0" y="574675"/>
            <a:ext cx="9144003" cy="4572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txBox="1"/>
          <p:nvPr/>
        </p:nvSpPr>
        <p:spPr>
          <a:xfrm>
            <a:off x="290350" y="504000"/>
            <a:ext cx="2773800" cy="42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Open Sans"/>
                <a:ea typeface="Open Sans"/>
                <a:cs typeface="Open Sans"/>
                <a:sym typeface="Open Sans"/>
              </a:rPr>
              <a:t>What is different and what is similar about these two different time periods of the same mapped data?</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Open Sans"/>
                <a:ea typeface="Open Sans"/>
                <a:cs typeface="Open Sans"/>
                <a:sym typeface="Open Sans"/>
              </a:rPr>
              <a:t>Fill out the Venn diagram with your answers.</a:t>
            </a:r>
            <a:endParaRPr sz="1800" b="0" i="0" u="none" strike="noStrike" cap="none">
              <a:solidFill>
                <a:schemeClr val="dk1"/>
              </a:solidFill>
              <a:latin typeface="Open Sans"/>
              <a:ea typeface="Open Sans"/>
              <a:cs typeface="Open Sans"/>
              <a:sym typeface="Open Sans"/>
            </a:endParaRPr>
          </a:p>
        </p:txBody>
      </p:sp>
      <p:sp>
        <p:nvSpPr>
          <p:cNvPr id="74" name="Google Shape;74;p5"/>
          <p:cNvSpPr txBox="1"/>
          <p:nvPr/>
        </p:nvSpPr>
        <p:spPr>
          <a:xfrm>
            <a:off x="2864450" y="121350"/>
            <a:ext cx="1226400" cy="50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Map A:</a:t>
            </a: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 sz="1500">
                <a:solidFill>
                  <a:schemeClr val="dk1"/>
                </a:solidFill>
              </a:rPr>
              <a:t>March 2024</a:t>
            </a:r>
            <a:endParaRPr sz="1500">
              <a:solidFill>
                <a:schemeClr val="dk1"/>
              </a:solidFill>
            </a:endParaRPr>
          </a:p>
        </p:txBody>
      </p:sp>
      <p:sp>
        <p:nvSpPr>
          <p:cNvPr id="75" name="Google Shape;75;p5"/>
          <p:cNvSpPr txBox="1"/>
          <p:nvPr/>
        </p:nvSpPr>
        <p:spPr>
          <a:xfrm>
            <a:off x="2548451" y="2771675"/>
            <a:ext cx="1484597" cy="50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Map B:</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September 2024</a:t>
            </a:r>
            <a:endParaRPr sz="1300" b="0" i="0" u="none" strike="noStrike" cap="none">
              <a:solidFill>
                <a:schemeClr val="dk1"/>
              </a:solidFill>
              <a:latin typeface="Arial"/>
              <a:ea typeface="Arial"/>
              <a:cs typeface="Arial"/>
              <a:sym typeface="Arial"/>
            </a:endParaRPr>
          </a:p>
        </p:txBody>
      </p:sp>
      <p:pic>
        <p:nvPicPr>
          <p:cNvPr id="76" name="Google Shape;76;p5" title="03-2024.png"/>
          <p:cNvPicPr preferRelativeResize="0"/>
          <p:nvPr/>
        </p:nvPicPr>
        <p:blipFill>
          <a:blip r:embed="rId3">
            <a:alphaModFix/>
          </a:blip>
          <a:stretch>
            <a:fillRect/>
          </a:stretch>
        </p:blipFill>
        <p:spPr>
          <a:xfrm>
            <a:off x="4033050" y="45150"/>
            <a:ext cx="4958551" cy="2479276"/>
          </a:xfrm>
          <a:prstGeom prst="rect">
            <a:avLst/>
          </a:prstGeom>
          <a:noFill/>
          <a:ln>
            <a:noFill/>
          </a:ln>
        </p:spPr>
      </p:pic>
      <p:pic>
        <p:nvPicPr>
          <p:cNvPr id="77" name="Google Shape;77;p5" title="09-2024.png"/>
          <p:cNvPicPr preferRelativeResize="0"/>
          <p:nvPr/>
        </p:nvPicPr>
        <p:blipFill>
          <a:blip r:embed="rId4">
            <a:alphaModFix/>
          </a:blip>
          <a:stretch>
            <a:fillRect/>
          </a:stretch>
        </p:blipFill>
        <p:spPr>
          <a:xfrm>
            <a:off x="4033050" y="2600625"/>
            <a:ext cx="4958551" cy="2479276"/>
          </a:xfrm>
          <a:prstGeom prst="rect">
            <a:avLst/>
          </a:prstGeom>
          <a:noFill/>
          <a:ln>
            <a:noFill/>
          </a:ln>
        </p:spPr>
      </p:pic>
      <p:pic>
        <p:nvPicPr>
          <p:cNvPr id="78" name="Google Shape;78;p5"/>
          <p:cNvPicPr preferRelativeResize="0"/>
          <p:nvPr/>
        </p:nvPicPr>
        <p:blipFill>
          <a:blip r:embed="rId5">
            <a:alphaModFix/>
          </a:blip>
          <a:stretch>
            <a:fillRect/>
          </a:stretch>
        </p:blipFill>
        <p:spPr>
          <a:xfrm>
            <a:off x="290350" y="4150875"/>
            <a:ext cx="3257775" cy="85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311700" y="445025"/>
            <a:ext cx="3779100" cy="2526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0726"/>
              <a:buNone/>
            </a:pPr>
            <a:r>
              <a:rPr lang="en" sz="2577">
                <a:latin typeface="Open Sans"/>
                <a:ea typeface="Open Sans"/>
                <a:cs typeface="Open Sans"/>
                <a:sym typeface="Open Sans"/>
              </a:rPr>
              <a:t>Using your Venn Diagram, write two questions that scientists might study based on your observations.</a:t>
            </a:r>
            <a:endParaRPr sz="2577">
              <a:latin typeface="Open Sans"/>
              <a:ea typeface="Open Sans"/>
              <a:cs typeface="Open Sans"/>
              <a:sym typeface="Open Sans"/>
            </a:endParaRPr>
          </a:p>
          <a:p>
            <a:pPr marL="0" lvl="0" indent="0" algn="l" rtl="0">
              <a:lnSpc>
                <a:spcPct val="100000"/>
              </a:lnSpc>
              <a:spcBef>
                <a:spcPts val="0"/>
              </a:spcBef>
              <a:spcAft>
                <a:spcPts val="0"/>
              </a:spcAft>
              <a:buSzPct val="184307"/>
              <a:buNone/>
            </a:pPr>
            <a:endParaRPr sz="1687">
              <a:latin typeface="Open Sans"/>
              <a:ea typeface="Open Sans"/>
              <a:cs typeface="Open Sans"/>
              <a:sym typeface="Open Sans"/>
            </a:endParaRPr>
          </a:p>
          <a:p>
            <a:pPr marL="0" lvl="0" indent="0" algn="l" rtl="0">
              <a:lnSpc>
                <a:spcPct val="100000"/>
              </a:lnSpc>
              <a:spcBef>
                <a:spcPts val="0"/>
              </a:spcBef>
              <a:spcAft>
                <a:spcPts val="0"/>
              </a:spcAft>
              <a:buSzPct val="184307"/>
              <a:buNone/>
            </a:pPr>
            <a:r>
              <a:rPr lang="en" sz="1687">
                <a:latin typeface="Open Sans"/>
                <a:ea typeface="Open Sans"/>
                <a:cs typeface="Open Sans"/>
                <a:sym typeface="Open Sans"/>
              </a:rPr>
              <a:t>(on your worksheet)</a:t>
            </a:r>
            <a:endParaRPr sz="1687">
              <a:latin typeface="Open Sans"/>
              <a:ea typeface="Open Sans"/>
              <a:cs typeface="Open Sans"/>
              <a:sym typeface="Open Sans"/>
            </a:endParaRPr>
          </a:p>
        </p:txBody>
      </p:sp>
      <p:pic>
        <p:nvPicPr>
          <p:cNvPr id="84" name="Google Shape;84;p6" title="03-2024.png"/>
          <p:cNvPicPr preferRelativeResize="0"/>
          <p:nvPr/>
        </p:nvPicPr>
        <p:blipFill>
          <a:blip r:embed="rId3">
            <a:alphaModFix/>
          </a:blip>
          <a:stretch>
            <a:fillRect/>
          </a:stretch>
        </p:blipFill>
        <p:spPr>
          <a:xfrm>
            <a:off x="4033050" y="45150"/>
            <a:ext cx="4958551" cy="2479276"/>
          </a:xfrm>
          <a:prstGeom prst="rect">
            <a:avLst/>
          </a:prstGeom>
          <a:noFill/>
          <a:ln>
            <a:noFill/>
          </a:ln>
        </p:spPr>
      </p:pic>
      <p:pic>
        <p:nvPicPr>
          <p:cNvPr id="85" name="Google Shape;85;p6" title="09-2024.png"/>
          <p:cNvPicPr preferRelativeResize="0"/>
          <p:nvPr/>
        </p:nvPicPr>
        <p:blipFill>
          <a:blip r:embed="rId4">
            <a:alphaModFix/>
          </a:blip>
          <a:stretch>
            <a:fillRect/>
          </a:stretch>
        </p:blipFill>
        <p:spPr>
          <a:xfrm>
            <a:off x="4033050" y="2600625"/>
            <a:ext cx="4958551" cy="2479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Open Sans"/>
                <a:ea typeface="Open Sans"/>
                <a:cs typeface="Open Sans"/>
                <a:sym typeface="Open Sans"/>
              </a:rPr>
              <a:t>End of </a:t>
            </a:r>
            <a:r>
              <a:rPr lang="en" i="1">
                <a:latin typeface="Open Sans"/>
                <a:ea typeface="Open Sans"/>
                <a:cs typeface="Open Sans"/>
                <a:sym typeface="Open Sans"/>
              </a:rPr>
              <a:t>Data Lens</a:t>
            </a:r>
            <a:endParaRPr i="1">
              <a:latin typeface="Open Sans"/>
              <a:ea typeface="Open Sans"/>
              <a:cs typeface="Open Sans"/>
              <a:sym typeface="Open Sans"/>
            </a:endParaRPr>
          </a:p>
        </p:txBody>
      </p:sp>
      <p:sp>
        <p:nvSpPr>
          <p:cNvPr id="91" name="Google Shape;9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latin typeface="Open Sans"/>
                <a:ea typeface="Open Sans"/>
                <a:cs typeface="Open Sans"/>
                <a:sym typeface="Open Sans"/>
              </a:rPr>
              <a:t>Want to learn more about this data from NOAA’s Science On a Sphere? </a:t>
            </a:r>
            <a:endParaRPr>
              <a:latin typeface="Open Sans"/>
              <a:ea typeface="Open Sans"/>
              <a:cs typeface="Open Sans"/>
              <a:sym typeface="Open Sans"/>
            </a:endParaRPr>
          </a:p>
          <a:p>
            <a:pPr marL="0" lvl="0" indent="0" algn="l" rtl="0">
              <a:lnSpc>
                <a:spcPct val="115000"/>
              </a:lnSpc>
              <a:spcBef>
                <a:spcPts val="1200"/>
              </a:spcBef>
              <a:spcAft>
                <a:spcPts val="1200"/>
              </a:spcAft>
              <a:buSzPts val="1800"/>
              <a:buNone/>
            </a:pPr>
            <a:r>
              <a:rPr lang="en">
                <a:latin typeface="Open Sans"/>
                <a:ea typeface="Open Sans"/>
                <a:cs typeface="Open Sans"/>
                <a:sym typeface="Open Sans"/>
              </a:rPr>
              <a:t>Read the dataset description on the next slide.</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Open Sans"/>
                <a:ea typeface="Open Sans"/>
                <a:cs typeface="Open Sans"/>
                <a:sym typeface="Open Sans"/>
              </a:rPr>
              <a:t>About the data: </a:t>
            </a:r>
            <a:r>
              <a:rPr lang="en" u="sng">
                <a:solidFill>
                  <a:schemeClr val="hlink"/>
                </a:solidFill>
                <a:latin typeface="Open Sans"/>
                <a:ea typeface="Open Sans"/>
                <a:cs typeface="Open Sans"/>
                <a:sym typeface="Open Sans"/>
                <a:hlinkClick r:id="rId3"/>
              </a:rPr>
              <a:t>Vegetation</a:t>
            </a:r>
            <a:endParaRPr>
              <a:latin typeface="Open Sans"/>
              <a:ea typeface="Open Sans"/>
              <a:cs typeface="Open Sans"/>
              <a:sym typeface="Open Sans"/>
            </a:endParaRPr>
          </a:p>
        </p:txBody>
      </p:sp>
      <p:sp>
        <p:nvSpPr>
          <p:cNvPr id="97" name="Google Shape;97;p7"/>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29" dirty="0">
                <a:solidFill>
                  <a:srgbClr val="1B1B1B"/>
                </a:solidFill>
                <a:highlight>
                  <a:srgbClr val="FFFFFF"/>
                </a:highlight>
                <a:latin typeface="Open Sans"/>
                <a:ea typeface="Open Sans"/>
                <a:cs typeface="Open Sans"/>
                <a:sym typeface="Open Sans"/>
              </a:rPr>
              <a:t>Earth’s surface is mostly covered in water, but the land—about 25% of it—is full of green, living things that change over time. The NOAA-20 satellite, which circles the Earth near the North and South Poles, helps scientists watch these changes in greenness using a special instrument called the Visible-Infrared Imager/Radiometer Suite (VIIRS). This tool allows NOAA scientists to create highly detailed pictures of plants and vegetation on our planet. </a:t>
            </a:r>
            <a:endParaRPr sz="1129" dirty="0">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sz="1129" dirty="0">
                <a:solidFill>
                  <a:srgbClr val="1B1B1B"/>
                </a:solidFill>
                <a:highlight>
                  <a:srgbClr val="FFFFFF"/>
                </a:highlight>
                <a:latin typeface="Open Sans"/>
                <a:ea typeface="Open Sans"/>
                <a:cs typeface="Open Sans"/>
                <a:sym typeface="Open Sans"/>
              </a:rPr>
              <a:t>In these images, dark green areas show the lushest spots, where plants are thick and soak up a lot of sunlight. Lighter colors show places with less plant life, such as snowy, dry, rocky, or city areas. VIIRS picks up changes in how much visible light is reflected by the plants, which helps scientists see changes in vegetation over time. </a:t>
            </a:r>
            <a:endParaRPr sz="1129" dirty="0">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sz="1129" dirty="0">
                <a:solidFill>
                  <a:srgbClr val="1B1B1B"/>
                </a:solidFill>
                <a:highlight>
                  <a:srgbClr val="FFFFFF"/>
                </a:highlight>
                <a:latin typeface="Open Sans"/>
                <a:ea typeface="Open Sans"/>
                <a:cs typeface="Open Sans"/>
                <a:sym typeface="Open Sans"/>
              </a:rPr>
              <a:t>Each week, NOAA-20 captures a new image of Earth’s vegetation. This creates a year-long animation that shows how plants have changed across seasons and regions. The images from VIIRS are clearer and have more detail than older satellite images, letting us see changes in plants with great accuracy. This information is important for weather forecasts, environmental studies, and the U.S. Drought Monitor. Many organizations use NOAA’s vegetation data, including the U.S. Department of Agriculture and the U.S. Geological Survey, to monitor crops and predict food supplies.</a:t>
            </a:r>
            <a:endParaRPr sz="1129" dirty="0">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sz="1129" dirty="0">
                <a:solidFill>
                  <a:srgbClr val="1B1B1B"/>
                </a:solidFill>
                <a:highlight>
                  <a:srgbClr val="FFFFFF"/>
                </a:highlight>
                <a:latin typeface="Open Sans"/>
                <a:ea typeface="Open Sans"/>
                <a:cs typeface="Open Sans"/>
                <a:sym typeface="Open Sans"/>
              </a:rPr>
              <a:t>The data seen in this exercise is monthly averages for March and September of 2024.</a:t>
            </a:r>
            <a:endParaRPr sz="1129" dirty="0">
              <a:solidFill>
                <a:srgbClr val="1B1B1B"/>
              </a:solidFill>
              <a:highlight>
                <a:srgbClr val="FFFFFF"/>
              </a:highlight>
              <a:latin typeface="Open Sans"/>
              <a:ea typeface="Open Sans"/>
              <a:cs typeface="Open Sans"/>
              <a:sym typeface="Open Sans"/>
            </a:endParaRPr>
          </a:p>
          <a:p>
            <a:pPr marL="0" lvl="0" indent="0" algn="l" rtl="0">
              <a:lnSpc>
                <a:spcPct val="115000"/>
              </a:lnSpc>
              <a:spcBef>
                <a:spcPts val="1200"/>
              </a:spcBef>
              <a:spcAft>
                <a:spcPts val="0"/>
              </a:spcAft>
              <a:buSzPts val="440"/>
              <a:buNone/>
            </a:pPr>
            <a:r>
              <a:rPr lang="en" sz="920" b="1" dirty="0"/>
              <a:t>This description has been edited from the one linked above to increase understanding.</a:t>
            </a:r>
            <a:endParaRPr sz="920" b="1" dirty="0"/>
          </a:p>
          <a:p>
            <a:pPr marL="0" lvl="0" indent="0" algn="l" rtl="0">
              <a:lnSpc>
                <a:spcPct val="115000"/>
              </a:lnSpc>
              <a:spcBef>
                <a:spcPts val="1200"/>
              </a:spcBef>
              <a:spcAft>
                <a:spcPts val="0"/>
              </a:spcAft>
              <a:buSzPts val="440"/>
              <a:buNone/>
            </a:pPr>
            <a:r>
              <a:rPr lang="en" sz="920" b="1" dirty="0"/>
              <a:t>Source: NOAA Science On a Sphere, NOAA View Global Data Explorer</a:t>
            </a:r>
            <a:endParaRPr sz="920" b="1" dirty="0"/>
          </a:p>
          <a:p>
            <a:pPr marL="0" lvl="0" indent="0" algn="l" rtl="0">
              <a:lnSpc>
                <a:spcPct val="115000"/>
              </a:lnSpc>
              <a:spcBef>
                <a:spcPts val="1200"/>
              </a:spcBef>
              <a:spcAft>
                <a:spcPts val="1200"/>
              </a:spcAft>
              <a:buSzPts val="440"/>
              <a:buNone/>
            </a:pPr>
            <a:endParaRPr sz="72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368850" y="495746"/>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Open Sans"/>
                <a:ea typeface="Open Sans"/>
                <a:cs typeface="Open Sans"/>
                <a:sym typeface="Open Sans"/>
              </a:rPr>
              <a:t>Extensions</a:t>
            </a:r>
            <a:endParaRPr>
              <a:latin typeface="Open Sans"/>
              <a:ea typeface="Open Sans"/>
              <a:cs typeface="Open Sans"/>
              <a:sym typeface="Open Sans"/>
            </a:endParaRPr>
          </a:p>
        </p:txBody>
      </p:sp>
      <p:sp>
        <p:nvSpPr>
          <p:cNvPr id="103" name="Google Shape;103;p8"/>
          <p:cNvSpPr txBox="1">
            <a:spLocks noGrp="1"/>
          </p:cNvSpPr>
          <p:nvPr>
            <p:ph type="body" idx="1"/>
          </p:nvPr>
        </p:nvSpPr>
        <p:spPr>
          <a:xfrm>
            <a:off x="368850" y="1225196"/>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800"/>
              </a:spcBef>
              <a:spcAft>
                <a:spcPts val="0"/>
              </a:spcAft>
              <a:buClr>
                <a:schemeClr val="dk1"/>
              </a:buClr>
              <a:buSzPts val="1100"/>
              <a:buFont typeface="Arial"/>
              <a:buNone/>
            </a:pPr>
            <a:endParaRPr sz="2000">
              <a:solidFill>
                <a:schemeClr val="dk1"/>
              </a:solidFill>
              <a:latin typeface="Open Sans"/>
              <a:ea typeface="Open Sans"/>
              <a:cs typeface="Open Sans"/>
              <a:sym typeface="Open Sans"/>
            </a:endParaRPr>
          </a:p>
          <a:p>
            <a:pPr marL="0" lvl="0" indent="0" algn="l" rtl="0">
              <a:lnSpc>
                <a:spcPct val="115000"/>
              </a:lnSpc>
              <a:spcBef>
                <a:spcPts val="600"/>
              </a:spcBef>
              <a:spcAft>
                <a:spcPts val="0"/>
              </a:spcAft>
              <a:buClr>
                <a:schemeClr val="dk1"/>
              </a:buClr>
              <a:buSzPts val="1100"/>
              <a:buFont typeface="Arial"/>
              <a:buNone/>
            </a:pPr>
            <a:r>
              <a:rPr lang="en" sz="1600" b="1">
                <a:solidFill>
                  <a:schemeClr val="dk1"/>
                </a:solidFill>
                <a:latin typeface="Open Sans"/>
                <a:ea typeface="Open Sans"/>
                <a:cs typeface="Open Sans"/>
                <a:sym typeface="Open Sans"/>
              </a:rPr>
              <a:t>Reading: </a:t>
            </a:r>
            <a:r>
              <a:rPr lang="en" sz="1600">
                <a:solidFill>
                  <a:schemeClr val="dk1"/>
                </a:solidFill>
                <a:latin typeface="Open Sans"/>
                <a:ea typeface="Open Sans"/>
                <a:cs typeface="Open Sans"/>
                <a:sym typeface="Open Sans"/>
              </a:rPr>
              <a:t>Read about the changing seasons </a:t>
            </a:r>
            <a:r>
              <a:rPr lang="en" sz="1600" u="sng">
                <a:solidFill>
                  <a:schemeClr val="hlink"/>
                </a:solidFill>
                <a:latin typeface="Open Sans"/>
                <a:ea typeface="Open Sans"/>
                <a:cs typeface="Open Sans"/>
                <a:sym typeface="Open Sans"/>
                <a:hlinkClick r:id="rId3"/>
              </a:rPr>
              <a:t>NOAA Education</a:t>
            </a:r>
            <a:r>
              <a:rPr lang="en" sz="1600">
                <a:solidFill>
                  <a:schemeClr val="dk1"/>
                </a:solidFill>
                <a:latin typeface="Open Sans"/>
                <a:ea typeface="Open Sans"/>
                <a:cs typeface="Open Sans"/>
                <a:sym typeface="Open Sans"/>
              </a:rPr>
              <a:t> or </a:t>
            </a:r>
            <a:r>
              <a:rPr lang="en" sz="1600" u="sng">
                <a:solidFill>
                  <a:schemeClr val="hlink"/>
                </a:solidFill>
                <a:latin typeface="Open Sans"/>
                <a:ea typeface="Open Sans"/>
                <a:cs typeface="Open Sans"/>
                <a:sym typeface="Open Sans"/>
                <a:hlinkClick r:id="rId4"/>
              </a:rPr>
              <a:t>Astronomical vs. Meteorological Seasons </a:t>
            </a:r>
            <a:r>
              <a:rPr lang="en" sz="1600">
                <a:solidFill>
                  <a:schemeClr val="dk1"/>
                </a:solidFill>
                <a:latin typeface="Open Sans"/>
                <a:ea typeface="Open Sans"/>
                <a:cs typeface="Open Sans"/>
                <a:sym typeface="Open Sans"/>
              </a:rPr>
              <a:t>and parse out the main ideas to share with a partner.</a:t>
            </a:r>
            <a:endParaRPr sz="16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a:solidFill>
                  <a:schemeClr val="dk1"/>
                </a:solidFill>
                <a:latin typeface="Open Sans"/>
                <a:ea typeface="Open Sans"/>
                <a:cs typeface="Open Sans"/>
                <a:sym typeface="Open Sans"/>
              </a:rPr>
              <a:t>Activity/Experiment</a:t>
            </a:r>
            <a:r>
              <a:rPr lang="en" sz="1600">
                <a:solidFill>
                  <a:schemeClr val="dk1"/>
                </a:solidFill>
                <a:latin typeface="Open Sans"/>
                <a:ea typeface="Open Sans"/>
                <a:cs typeface="Open Sans"/>
                <a:sym typeface="Open Sans"/>
              </a:rPr>
              <a:t> - Can crickets tell the temperature? The answer is in their chirp! </a:t>
            </a:r>
            <a:r>
              <a:rPr lang="en" sz="1600" u="sng">
                <a:solidFill>
                  <a:schemeClr val="hlink"/>
                </a:solidFill>
                <a:latin typeface="Open Sans"/>
                <a:ea typeface="Open Sans"/>
                <a:cs typeface="Open Sans"/>
                <a:sym typeface="Open Sans"/>
                <a:hlinkClick r:id="rId5"/>
              </a:rPr>
              <a:t>NOAA Education activity.</a:t>
            </a:r>
            <a:endParaRPr sz="2200">
              <a:latin typeface="Open Sans"/>
              <a:ea typeface="Open Sans"/>
              <a:cs typeface="Open Sans"/>
              <a:sym typeface="Open Sans"/>
            </a:endParaRPr>
          </a:p>
        </p:txBody>
      </p:sp>
      <p:sp>
        <p:nvSpPr>
          <p:cNvPr id="104" name="Google Shape;104;p8"/>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688</Words>
  <Application>Microsoft Office PowerPoint</Application>
  <PresentationFormat>On-screen Show (16:9)</PresentationFormat>
  <Paragraphs>43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Lato</vt:lpstr>
      <vt:lpstr>Open Sans</vt:lpstr>
      <vt:lpstr>Architects Daughter</vt:lpstr>
      <vt:lpstr>Arial</vt:lpstr>
      <vt:lpstr>Simple Light</vt:lpstr>
      <vt:lpstr>🌎 Data Lens: Exploring Earth’s Visual Stories</vt:lpstr>
      <vt:lpstr>PowerPoint Presentation</vt:lpstr>
      <vt:lpstr>PowerPoint Presentation</vt:lpstr>
      <vt:lpstr>PowerPoint Presentation</vt:lpstr>
      <vt:lpstr>Using your Venn Diagram, write two questions that scientists might study based on your observations.  (on your worksheet)</vt:lpstr>
      <vt:lpstr>End of Data Lens</vt:lpstr>
      <vt:lpstr>About the data: Vegetation</vt:lpstr>
      <vt:lpstr>Extensions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 Lens: Exploring Earth’s Visual Stories</dc:title>
  <dc:creator>Hilary Peddicord</dc:creator>
  <cp:lastModifiedBy>Hilary Peddicord</cp:lastModifiedBy>
  <cp:revision>1</cp:revision>
  <dcterms:modified xsi:type="dcterms:W3CDTF">2025-01-31T17:32:56Z</dcterms:modified>
</cp:coreProperties>
</file>