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1"/>
  </p:notesMasterIdLst>
  <p:sldIdLst>
    <p:sldId id="256" r:id="rId2"/>
    <p:sldId id="267" r:id="rId3"/>
    <p:sldId id="264" r:id="rId4"/>
    <p:sldId id="266" r:id="rId5"/>
    <p:sldId id="259" r:id="rId6"/>
    <p:sldId id="261" r:id="rId7"/>
    <p:sldId id="262" r:id="rId8"/>
    <p:sldId id="269" r:id="rId9"/>
    <p:sldId id="263" r:id="rId10"/>
  </p:sldIdLst>
  <p:sldSz cx="9144000" cy="5143500" type="screen16x9"/>
  <p:notesSz cx="6858000" cy="9144000"/>
  <p:embeddedFontLst>
    <p:embeddedFont>
      <p:font typeface="Architects Daughter" panose="020B0604020202020204" charset="0"/>
      <p:regular r:id="rId12"/>
    </p:embeddedFont>
    <p:embeddedFont>
      <p:font typeface="Open Sans" panose="020B0606030504020204" pitchFamily="34" charset="0"/>
      <p:regular r:id="rId13"/>
      <p:bold r:id="rId14"/>
      <p:italic r:id="rId15"/>
      <p:boldItalic r:id="rId16"/>
    </p:embeddedFont>
    <p:embeddedFont>
      <p:font typeface="Roboto" panose="02000000000000000000" pitchFamily="2" charset="0"/>
      <p:regular r:id="rId17"/>
      <p:bold r:id="rId18"/>
      <p:italic r:id="rId19"/>
      <p:boldItalic r:id="rId2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D3D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86413" autoAdjust="0"/>
  </p:normalViewPr>
  <p:slideViewPr>
    <p:cSldViewPr snapToGrid="0">
      <p:cViewPr varScale="1">
        <p:scale>
          <a:sx n="136" d="100"/>
          <a:sy n="136" d="100"/>
        </p:scale>
        <p:origin x="840" y="114"/>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2.fntdata"/><Relationship Id="rId18"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font" Target="fonts/font1.fntdata"/><Relationship Id="rId17"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font" Target="fonts/font5.fntdata"/><Relationship Id="rId20"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font" Target="fonts/font4.fntdata"/><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3.fntdata"/><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914400" lvl="0" indent="-304800" algn="l" rtl="0">
              <a:spcBef>
                <a:spcPts val="0"/>
              </a:spcBef>
              <a:spcAft>
                <a:spcPts val="0"/>
              </a:spcAft>
              <a:buClr>
                <a:schemeClr val="dk1"/>
              </a:buClr>
              <a:buSzPts val="1200"/>
              <a:buChar char="➔"/>
            </a:pPr>
            <a:r>
              <a:rPr lang="en-US" sz="1100" b="1" dirty="0">
                <a:solidFill>
                  <a:schemeClr val="dk1"/>
                </a:solidFill>
                <a:highlight>
                  <a:srgbClr val="FFFFFF"/>
                </a:highlight>
              </a:rPr>
              <a:t>Q1</a:t>
            </a:r>
            <a:r>
              <a:rPr lang="en-US" sz="1100" dirty="0">
                <a:solidFill>
                  <a:srgbClr val="A61C00"/>
                </a:solidFill>
                <a:highlight>
                  <a:srgbClr val="FFFFFF"/>
                </a:highlight>
              </a:rPr>
              <a:t> </a:t>
            </a:r>
            <a:r>
              <a:rPr lang="en-US" sz="1100" dirty="0">
                <a:solidFill>
                  <a:schemeClr val="dk1"/>
                </a:solidFill>
                <a:highlight>
                  <a:srgbClr val="FFFFFF"/>
                </a:highlight>
              </a:rPr>
              <a:t>– “What is going on in this image?”; after an observation is made, paraphrase and maybe follow up with Q2.</a:t>
            </a:r>
          </a:p>
          <a:p>
            <a:pPr marL="914400" lvl="0" indent="-304800" algn="l" rtl="0">
              <a:spcBef>
                <a:spcPts val="0"/>
              </a:spcBef>
              <a:spcAft>
                <a:spcPts val="0"/>
              </a:spcAft>
              <a:buClr>
                <a:schemeClr val="dk1"/>
              </a:buClr>
              <a:buSzPts val="1200"/>
              <a:buChar char="➔"/>
            </a:pPr>
            <a:r>
              <a:rPr lang="en-US" sz="1100" b="1" dirty="0">
                <a:solidFill>
                  <a:schemeClr val="dk1"/>
                </a:solidFill>
                <a:highlight>
                  <a:srgbClr val="FFFFFF"/>
                </a:highlight>
              </a:rPr>
              <a:t>Q2 </a:t>
            </a:r>
            <a:r>
              <a:rPr lang="en-US" sz="1100" dirty="0">
                <a:solidFill>
                  <a:schemeClr val="dk1"/>
                </a:solidFill>
                <a:highlight>
                  <a:srgbClr val="FFFFFF"/>
                </a:highlight>
              </a:rPr>
              <a:t>– “What do you see that makes you say that?; paraphrase again and to obtain the next observation use Q3.</a:t>
            </a:r>
          </a:p>
          <a:p>
            <a:pPr marL="914400" lvl="0" indent="-304800" algn="l" rtl="0">
              <a:spcBef>
                <a:spcPts val="0"/>
              </a:spcBef>
              <a:spcAft>
                <a:spcPts val="0"/>
              </a:spcAft>
              <a:buClr>
                <a:schemeClr val="dk1"/>
              </a:buClr>
              <a:buSzPts val="1200"/>
              <a:buChar char="➔"/>
            </a:pPr>
            <a:r>
              <a:rPr lang="en-US" sz="1100" b="1" dirty="0">
                <a:solidFill>
                  <a:schemeClr val="dk1"/>
                </a:solidFill>
                <a:highlight>
                  <a:srgbClr val="FFFFFF"/>
                </a:highlight>
              </a:rPr>
              <a:t>Q3</a:t>
            </a:r>
            <a:r>
              <a:rPr lang="en-US" sz="1100" dirty="0">
                <a:solidFill>
                  <a:schemeClr val="dk1"/>
                </a:solidFill>
                <a:highlight>
                  <a:srgbClr val="FFFFFF"/>
                </a:highlight>
              </a:rPr>
              <a:t> – “What more can we find?”; this is an opening for another student to share an observation.</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i="0" dirty="0">
                <a:solidFill>
                  <a:srgbClr val="1F252E"/>
                </a:solidFill>
                <a:effectLst/>
                <a:latin typeface="Roboto" panose="02000000000000000000" pitchFamily="2" charset="0"/>
              </a:rPr>
              <a:t>Photo Credit: German Portillo</a:t>
            </a:r>
            <a:endParaRPr lang="en-US" sz="1100" b="1" dirty="0">
              <a:solidFill>
                <a:schemeClr val="dk1"/>
              </a:solidFill>
              <a:highlight>
                <a:srgbClr val="FFFFFF"/>
              </a:highlight>
            </a:endParaRPr>
          </a:p>
          <a:p>
            <a:pPr marL="158750" indent="0" algn="l">
              <a:buNone/>
            </a:pPr>
            <a:br>
              <a:rPr lang="en-US" b="1" i="0" dirty="0">
                <a:solidFill>
                  <a:srgbClr val="1F252E"/>
                </a:solidFill>
                <a:effectLst/>
                <a:latin typeface="Roboto" panose="02000000000000000000" pitchFamily="2" charset="0"/>
              </a:rPr>
            </a:br>
            <a:endParaRPr lang="en-US" dirty="0"/>
          </a:p>
        </p:txBody>
      </p:sp>
    </p:spTree>
    <p:extLst>
      <p:ext uri="{BB962C8B-B14F-4D97-AF65-F5344CB8AC3E}">
        <p14:creationId xmlns:p14="http://schemas.microsoft.com/office/powerpoint/2010/main" val="42769455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914400" lvl="0" indent="-304800" algn="l" rtl="0">
              <a:spcBef>
                <a:spcPts val="0"/>
              </a:spcBef>
              <a:spcAft>
                <a:spcPts val="0"/>
              </a:spcAft>
              <a:buClr>
                <a:schemeClr val="dk1"/>
              </a:buClr>
              <a:buSzPts val="1200"/>
              <a:buChar char="➔"/>
            </a:pPr>
            <a:r>
              <a:rPr lang="en-US" sz="1100" b="1" dirty="0">
                <a:solidFill>
                  <a:schemeClr val="dk1"/>
                </a:solidFill>
                <a:highlight>
                  <a:srgbClr val="FFFFFF"/>
                </a:highlight>
              </a:rPr>
              <a:t>Q1</a:t>
            </a:r>
            <a:r>
              <a:rPr lang="en-US" sz="1100" dirty="0">
                <a:solidFill>
                  <a:srgbClr val="A61C00"/>
                </a:solidFill>
                <a:highlight>
                  <a:srgbClr val="FFFFFF"/>
                </a:highlight>
              </a:rPr>
              <a:t> </a:t>
            </a:r>
            <a:r>
              <a:rPr lang="en-US" sz="1100" dirty="0">
                <a:solidFill>
                  <a:schemeClr val="dk1"/>
                </a:solidFill>
                <a:highlight>
                  <a:srgbClr val="FFFFFF"/>
                </a:highlight>
              </a:rPr>
              <a:t>– “What is going on in this image?”; after an observation is made, paraphrase and maybe follow up with Q2.</a:t>
            </a:r>
          </a:p>
          <a:p>
            <a:pPr marL="914400" lvl="0" indent="-304800" algn="l" rtl="0">
              <a:spcBef>
                <a:spcPts val="0"/>
              </a:spcBef>
              <a:spcAft>
                <a:spcPts val="0"/>
              </a:spcAft>
              <a:buClr>
                <a:schemeClr val="dk1"/>
              </a:buClr>
              <a:buSzPts val="1200"/>
              <a:buChar char="➔"/>
            </a:pPr>
            <a:r>
              <a:rPr lang="en-US" sz="1100" b="1" dirty="0">
                <a:solidFill>
                  <a:schemeClr val="dk1"/>
                </a:solidFill>
                <a:highlight>
                  <a:srgbClr val="FFFFFF"/>
                </a:highlight>
              </a:rPr>
              <a:t>Q2 </a:t>
            </a:r>
            <a:r>
              <a:rPr lang="en-US" sz="1100" dirty="0">
                <a:solidFill>
                  <a:schemeClr val="dk1"/>
                </a:solidFill>
                <a:highlight>
                  <a:srgbClr val="FFFFFF"/>
                </a:highlight>
              </a:rPr>
              <a:t>– “What do you see that makes you say that?; paraphrase again and to obtain the next observation use Q3.</a:t>
            </a:r>
          </a:p>
          <a:p>
            <a:pPr marL="914400" lvl="0" indent="-304800" algn="l" rtl="0">
              <a:spcBef>
                <a:spcPts val="0"/>
              </a:spcBef>
              <a:spcAft>
                <a:spcPts val="0"/>
              </a:spcAft>
              <a:buClr>
                <a:schemeClr val="dk1"/>
              </a:buClr>
              <a:buSzPts val="1200"/>
              <a:buChar char="➔"/>
            </a:pPr>
            <a:r>
              <a:rPr lang="en-US" sz="1100" b="1" dirty="0">
                <a:solidFill>
                  <a:schemeClr val="dk1"/>
                </a:solidFill>
                <a:highlight>
                  <a:srgbClr val="FFFFFF"/>
                </a:highlight>
              </a:rPr>
              <a:t>Q3</a:t>
            </a:r>
            <a:r>
              <a:rPr lang="en-US" sz="1100" dirty="0">
                <a:solidFill>
                  <a:schemeClr val="dk1"/>
                </a:solidFill>
                <a:highlight>
                  <a:srgbClr val="FFFFFF"/>
                </a:highlight>
              </a:rPr>
              <a:t> – “What more can we find?”; this is an opening for another student to share an observation.</a:t>
            </a:r>
          </a:p>
          <a:p>
            <a:pPr marL="158750" indent="0">
              <a:buNone/>
            </a:pPr>
            <a:endParaRPr lang="en-US" dirty="0"/>
          </a:p>
        </p:txBody>
      </p:sp>
    </p:spTree>
    <p:extLst>
      <p:ext uri="{BB962C8B-B14F-4D97-AF65-F5344CB8AC3E}">
        <p14:creationId xmlns:p14="http://schemas.microsoft.com/office/powerpoint/2010/main" val="31718343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914400" lvl="0" indent="-304800" algn="l" rtl="0">
              <a:spcBef>
                <a:spcPts val="0"/>
              </a:spcBef>
              <a:spcAft>
                <a:spcPts val="0"/>
              </a:spcAft>
              <a:buClr>
                <a:schemeClr val="dk1"/>
              </a:buClr>
              <a:buSzPts val="1200"/>
              <a:buChar char="➔"/>
            </a:pPr>
            <a:r>
              <a:rPr lang="en-US" sz="1100" b="1" dirty="0">
                <a:solidFill>
                  <a:schemeClr val="dk1"/>
                </a:solidFill>
                <a:highlight>
                  <a:srgbClr val="FFFFFF"/>
                </a:highlight>
              </a:rPr>
              <a:t>Q1</a:t>
            </a:r>
            <a:r>
              <a:rPr lang="en-US" sz="1100" dirty="0">
                <a:solidFill>
                  <a:srgbClr val="A61C00"/>
                </a:solidFill>
                <a:highlight>
                  <a:srgbClr val="FFFFFF"/>
                </a:highlight>
              </a:rPr>
              <a:t> </a:t>
            </a:r>
            <a:r>
              <a:rPr lang="en-US" sz="1100" dirty="0">
                <a:solidFill>
                  <a:schemeClr val="dk1"/>
                </a:solidFill>
                <a:highlight>
                  <a:srgbClr val="FFFFFF"/>
                </a:highlight>
              </a:rPr>
              <a:t>– “What is going on in this image?”; after an observation is made, paraphrase and maybe follow up with Q2.</a:t>
            </a:r>
          </a:p>
          <a:p>
            <a:pPr marL="914400" lvl="0" indent="-304800" algn="l" rtl="0">
              <a:spcBef>
                <a:spcPts val="0"/>
              </a:spcBef>
              <a:spcAft>
                <a:spcPts val="0"/>
              </a:spcAft>
              <a:buClr>
                <a:schemeClr val="dk1"/>
              </a:buClr>
              <a:buSzPts val="1200"/>
              <a:buChar char="➔"/>
            </a:pPr>
            <a:r>
              <a:rPr lang="en-US" sz="1100" b="1" dirty="0">
                <a:solidFill>
                  <a:schemeClr val="dk1"/>
                </a:solidFill>
                <a:highlight>
                  <a:srgbClr val="FFFFFF"/>
                </a:highlight>
              </a:rPr>
              <a:t>Q2 </a:t>
            </a:r>
            <a:r>
              <a:rPr lang="en-US" sz="1100" dirty="0">
                <a:solidFill>
                  <a:schemeClr val="dk1"/>
                </a:solidFill>
                <a:highlight>
                  <a:srgbClr val="FFFFFF"/>
                </a:highlight>
              </a:rPr>
              <a:t>– “What do you see that makes you say that?; paraphrase again and to obtain the next observation use Q3.</a:t>
            </a:r>
          </a:p>
          <a:p>
            <a:pPr marL="914400" lvl="0" indent="-304800" algn="l" rtl="0">
              <a:spcBef>
                <a:spcPts val="0"/>
              </a:spcBef>
              <a:spcAft>
                <a:spcPts val="0"/>
              </a:spcAft>
              <a:buClr>
                <a:schemeClr val="dk1"/>
              </a:buClr>
              <a:buSzPts val="1200"/>
              <a:buChar char="➔"/>
            </a:pPr>
            <a:r>
              <a:rPr lang="en-US" sz="1100" b="1" dirty="0">
                <a:solidFill>
                  <a:schemeClr val="dk1"/>
                </a:solidFill>
                <a:highlight>
                  <a:srgbClr val="FFFFFF"/>
                </a:highlight>
              </a:rPr>
              <a:t>Q3</a:t>
            </a:r>
            <a:r>
              <a:rPr lang="en-US" sz="1100" dirty="0">
                <a:solidFill>
                  <a:schemeClr val="dk1"/>
                </a:solidFill>
                <a:highlight>
                  <a:srgbClr val="FFFFFF"/>
                </a:highlight>
              </a:rPr>
              <a:t> – “What more can we find?”; this is an opening for another student to share an observation.</a:t>
            </a:r>
          </a:p>
          <a:p>
            <a:endParaRPr lang="en-US" dirty="0"/>
          </a:p>
        </p:txBody>
      </p:sp>
    </p:spTree>
    <p:extLst>
      <p:ext uri="{BB962C8B-B14F-4D97-AF65-F5344CB8AC3E}">
        <p14:creationId xmlns:p14="http://schemas.microsoft.com/office/powerpoint/2010/main" val="20888848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28fab942228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28fab942228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2f7155fb332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2f7155fb332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2f7155fb332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2f7155fb332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2f7155fb332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2f7155fb332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hyperlink" Target="https://www.ncei.noaa.gov/access/billions/"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hyperlink" Target="https://sos.noaa.gov/catalog/datasets/hurricane-tracks-cumulative/"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hyperlink" Target="https://nurturenaturecenter.org/art-images/#efaq-weather-hurricanes" TargetMode="Externa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hyperlink" Target="https://oceantoday.noaa.gov/hurricanehunters/" TargetMode="External"/><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351900" y="-324225"/>
            <a:ext cx="8440200" cy="1233000"/>
          </a:xfrm>
          <a:prstGeom prst="rect">
            <a:avLst/>
          </a:prstGeom>
        </p:spPr>
        <p:txBody>
          <a:bodyPr spcFirstLastPara="1" wrap="square" lIns="91425" tIns="91425" rIns="91425" bIns="91425" anchor="b" anchorCtr="0">
            <a:normAutofit/>
          </a:bodyPr>
          <a:lstStyle/>
          <a:p>
            <a:pPr marL="0" lvl="0" indent="0" algn="ctr" rtl="0">
              <a:lnSpc>
                <a:spcPct val="115000"/>
              </a:lnSpc>
              <a:spcBef>
                <a:spcPts val="1800"/>
              </a:spcBef>
              <a:spcAft>
                <a:spcPts val="600"/>
              </a:spcAft>
              <a:buClr>
                <a:schemeClr val="dk1"/>
              </a:buClr>
              <a:buSzPts val="1100"/>
              <a:buFont typeface="Arial"/>
              <a:buNone/>
            </a:pPr>
            <a:r>
              <a:rPr lang="en" sz="4000" dirty="0"/>
              <a:t>🌎</a:t>
            </a:r>
            <a:r>
              <a:rPr lang="en" sz="4000" dirty="0">
                <a:latin typeface="Architects Daughter"/>
                <a:ea typeface="Architects Daughter"/>
                <a:cs typeface="Architects Daughter"/>
                <a:sym typeface="Architects Daughter"/>
              </a:rPr>
              <a:t> </a:t>
            </a:r>
            <a:r>
              <a:rPr lang="en" sz="2600" dirty="0">
                <a:latin typeface="Architects Daughter"/>
                <a:ea typeface="Architects Daughter"/>
                <a:cs typeface="Architects Daughter"/>
                <a:sym typeface="Architects Daughter"/>
              </a:rPr>
              <a:t>Data Lens: Exploring Earth’s Visual Stories</a:t>
            </a:r>
            <a:endParaRPr sz="6400" dirty="0"/>
          </a:p>
        </p:txBody>
      </p:sp>
      <p:sp>
        <p:nvSpPr>
          <p:cNvPr id="55" name="Google Shape;55;p13"/>
          <p:cNvSpPr txBox="1">
            <a:spLocks noGrp="1"/>
          </p:cNvSpPr>
          <p:nvPr>
            <p:ph type="subTitle" idx="1"/>
          </p:nvPr>
        </p:nvSpPr>
        <p:spPr>
          <a:xfrm>
            <a:off x="271500" y="1035650"/>
            <a:ext cx="8520600" cy="792600"/>
          </a:xfrm>
          <a:prstGeom prst="rect">
            <a:avLst/>
          </a:prstGeom>
        </p:spPr>
        <p:txBody>
          <a:bodyPr spcFirstLastPara="1" wrap="square" lIns="91425" tIns="91425" rIns="91425" bIns="91425" anchor="t" anchorCtr="0">
            <a:noAutofit/>
          </a:bodyPr>
          <a:lstStyle/>
          <a:p>
            <a:pPr marL="0" lvl="0" indent="0" algn="l" rtl="0">
              <a:lnSpc>
                <a:spcPct val="95000"/>
              </a:lnSpc>
              <a:spcBef>
                <a:spcPts val="0"/>
              </a:spcBef>
              <a:spcAft>
                <a:spcPts val="0"/>
              </a:spcAft>
              <a:buSzPts val="1018"/>
              <a:buNone/>
            </a:pPr>
            <a:r>
              <a:rPr lang="en-US" sz="1800" dirty="0">
                <a:solidFill>
                  <a:schemeClr val="dk1"/>
                </a:solidFill>
                <a:latin typeface="Open Sans"/>
                <a:ea typeface="Open Sans"/>
                <a:cs typeface="Open Sans"/>
                <a:sym typeface="Open Sans"/>
              </a:rPr>
              <a:t>We are going to slow down and take ten minutes or so to just observe and discuss what we discover and notice. There are no right or wrong answers.</a:t>
            </a:r>
          </a:p>
          <a:p>
            <a:pPr marL="0" lvl="0" indent="0" algn="l" rtl="0">
              <a:spcBef>
                <a:spcPts val="2400"/>
              </a:spcBef>
              <a:spcAft>
                <a:spcPts val="0"/>
              </a:spcAft>
              <a:buNone/>
            </a:pPr>
            <a:r>
              <a:rPr lang="en-US" sz="1800" dirty="0">
                <a:solidFill>
                  <a:srgbClr val="282323"/>
                </a:solidFill>
                <a:latin typeface="Open Sans"/>
                <a:ea typeface="Open Sans"/>
                <a:cs typeface="Open Sans"/>
                <a:sym typeface="Open Sans"/>
              </a:rPr>
              <a:t>First: Ground Rules</a:t>
            </a:r>
          </a:p>
          <a:p>
            <a:pPr marL="381000" lvl="0" indent="-285750" algn="l" rtl="0">
              <a:spcBef>
                <a:spcPts val="1200"/>
              </a:spcBef>
              <a:spcAft>
                <a:spcPts val="0"/>
              </a:spcAft>
              <a:buClr>
                <a:srgbClr val="282323"/>
              </a:buClr>
              <a:buSzPts val="2100"/>
              <a:buFont typeface="Arial" panose="020B0604020202020204" pitchFamily="34" charset="0"/>
              <a:buChar char="•"/>
            </a:pPr>
            <a:r>
              <a:rPr lang="en-US"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Raise your hand to share your ideas with the class.</a:t>
            </a:r>
          </a:p>
          <a:p>
            <a:pPr marL="381000" lvl="0" indent="-285750" algn="l" rtl="0">
              <a:spcBef>
                <a:spcPts val="1200"/>
              </a:spcBef>
              <a:spcAft>
                <a:spcPts val="0"/>
              </a:spcAft>
              <a:buClr>
                <a:srgbClr val="282323"/>
              </a:buClr>
              <a:buSzPts val="2100"/>
              <a:buFont typeface="Arial" panose="020B0604020202020204" pitchFamily="34" charset="0"/>
              <a:buChar char="•"/>
            </a:pPr>
            <a:r>
              <a:rPr lang="en-US"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All ideas are welcome. </a:t>
            </a:r>
          </a:p>
          <a:p>
            <a:pPr marL="381000" lvl="0" indent="-285750" algn="l" rtl="0">
              <a:spcBef>
                <a:spcPts val="1200"/>
              </a:spcBef>
              <a:spcAft>
                <a:spcPts val="0"/>
              </a:spcAft>
              <a:buClr>
                <a:srgbClr val="282323"/>
              </a:buClr>
              <a:buSzPts val="2100"/>
              <a:buFont typeface="Arial" panose="020B0604020202020204" pitchFamily="34" charset="0"/>
              <a:buChar char="•"/>
            </a:pPr>
            <a:r>
              <a:rPr lang="en-US"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Be respectful of others’ ideas. It’s okay to disagree.</a:t>
            </a:r>
          </a:p>
          <a:p>
            <a:pPr marL="381000" lvl="0" indent="-285750" algn="l" rtl="0">
              <a:spcBef>
                <a:spcPts val="1200"/>
              </a:spcBef>
              <a:spcAft>
                <a:spcPts val="0"/>
              </a:spcAft>
              <a:buClr>
                <a:srgbClr val="282323"/>
              </a:buClr>
              <a:buSzPts val="2100"/>
              <a:buFont typeface="Arial" panose="020B0604020202020204" pitchFamily="34" charset="0"/>
              <a:buChar char="•"/>
            </a:pPr>
            <a:r>
              <a:rPr lang="en-US" sz="1600" dirty="0">
                <a:solidFill>
                  <a:schemeClr val="tx1"/>
                </a:solidFill>
                <a:latin typeface="Open Sans" panose="020B0606030504020204" pitchFamily="34" charset="0"/>
                <a:ea typeface="Open Sans" panose="020B0606030504020204" pitchFamily="34" charset="0"/>
                <a:cs typeface="Open Sans" panose="020B0606030504020204" pitchFamily="34" charset="0"/>
              </a:rPr>
              <a:t>Build on each other’s ideas.</a:t>
            </a:r>
          </a:p>
          <a:p>
            <a:pPr marL="95250" lvl="0" indent="0" algn="l" rtl="0">
              <a:spcBef>
                <a:spcPts val="1200"/>
              </a:spcBef>
              <a:spcAft>
                <a:spcPts val="0"/>
              </a:spcAft>
              <a:buClr>
                <a:srgbClr val="282323"/>
              </a:buClr>
              <a:buSzPts val="2100"/>
            </a:pPr>
            <a:endParaRPr lang="en-US" sz="1800" dirty="0">
              <a:solidFill>
                <a:srgbClr val="282323"/>
              </a:solidFill>
              <a:latin typeface="Open Sans" panose="020B0606030504020204" pitchFamily="34" charset="0"/>
              <a:ea typeface="Open Sans" panose="020B0606030504020204" pitchFamily="34" charset="0"/>
              <a:cs typeface="Open Sans" panose="020B0606030504020204" pitchFamily="34" charset="0"/>
              <a:sym typeface="Open Sans"/>
            </a:endParaRPr>
          </a:p>
          <a:p>
            <a:pPr marL="95250" lvl="0" indent="0" algn="l" rtl="0">
              <a:spcBef>
                <a:spcPts val="1200"/>
              </a:spcBef>
              <a:spcAft>
                <a:spcPts val="0"/>
              </a:spcAft>
              <a:buClr>
                <a:srgbClr val="282323"/>
              </a:buClr>
              <a:buSzPts val="2100"/>
            </a:pPr>
            <a:r>
              <a:rPr lang="en-US" sz="1800" dirty="0">
                <a:solidFill>
                  <a:srgbClr val="282323"/>
                </a:solidFill>
                <a:latin typeface="Open Sans" panose="020B0606030504020204" pitchFamily="34" charset="0"/>
                <a:ea typeface="Open Sans" panose="020B0606030504020204" pitchFamily="34" charset="0"/>
                <a:cs typeface="Open Sans" panose="020B0606030504020204" pitchFamily="34" charset="0"/>
                <a:sym typeface="Open Sans"/>
              </a:rPr>
              <a:t>Next: One minute to quietly </a:t>
            </a:r>
            <a:r>
              <a:rPr lang="en-US" sz="1800" dirty="0">
                <a:solidFill>
                  <a:srgbClr val="282323"/>
                </a:solidFill>
                <a:latin typeface="Open Sans"/>
                <a:ea typeface="Open Sans"/>
                <a:cs typeface="Open Sans"/>
                <a:sym typeface="Open Sans"/>
              </a:rPr>
              <a:t>observe…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171086-CEC8-40B5-92A5-35ECA6F6E250}"/>
              </a:ext>
            </a:extLst>
          </p:cNvPr>
          <p:cNvSpPr>
            <a:spLocks noGrp="1"/>
          </p:cNvSpPr>
          <p:nvPr>
            <p:ph type="title"/>
          </p:nvPr>
        </p:nvSpPr>
        <p:spPr>
          <a:xfrm>
            <a:off x="417107" y="119743"/>
            <a:ext cx="8309786" cy="326572"/>
          </a:xfrm>
        </p:spPr>
        <p:txBody>
          <a:bodyPr>
            <a:normAutofit fontScale="90000"/>
          </a:bodyPr>
          <a:lstStyle/>
          <a:p>
            <a:r>
              <a:rPr lang="en-US" dirty="0"/>
              <a:t>What’s going on here?</a:t>
            </a:r>
          </a:p>
        </p:txBody>
      </p:sp>
      <p:pic>
        <p:nvPicPr>
          <p:cNvPr id="4" name="Picture 3">
            <a:extLst>
              <a:ext uri="{FF2B5EF4-FFF2-40B4-BE49-F238E27FC236}">
                <a16:creationId xmlns:a16="http://schemas.microsoft.com/office/drawing/2014/main" id="{4F150454-85AE-4F6F-A5EF-00F6B6B5ADBA}"/>
              </a:ext>
            </a:extLst>
          </p:cNvPr>
          <p:cNvPicPr>
            <a:picLocks noChangeAspect="1"/>
          </p:cNvPicPr>
          <p:nvPr/>
        </p:nvPicPr>
        <p:blipFill>
          <a:blip r:embed="rId3"/>
          <a:stretch>
            <a:fillRect/>
          </a:stretch>
        </p:blipFill>
        <p:spPr>
          <a:xfrm>
            <a:off x="1526345" y="589976"/>
            <a:ext cx="6091310" cy="4395974"/>
          </a:xfrm>
          <a:prstGeom prst="rect">
            <a:avLst/>
          </a:prstGeom>
        </p:spPr>
      </p:pic>
    </p:spTree>
    <p:extLst>
      <p:ext uri="{BB962C8B-B14F-4D97-AF65-F5344CB8AC3E}">
        <p14:creationId xmlns:p14="http://schemas.microsoft.com/office/powerpoint/2010/main" val="35034779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5823491-6BE7-4864-8F1D-62D87E165A9B}"/>
              </a:ext>
            </a:extLst>
          </p:cNvPr>
          <p:cNvSpPr txBox="1"/>
          <p:nvPr/>
        </p:nvSpPr>
        <p:spPr>
          <a:xfrm>
            <a:off x="1302327" y="109835"/>
            <a:ext cx="6354619" cy="461665"/>
          </a:xfrm>
          <a:prstGeom prst="rect">
            <a:avLst/>
          </a:prstGeom>
          <a:noFill/>
        </p:spPr>
        <p:txBody>
          <a:bodyPr wrap="square" rtlCol="0">
            <a:spAutoFit/>
          </a:bodyPr>
          <a:lstStyle/>
          <a:p>
            <a:pPr algn="ctr"/>
            <a:r>
              <a:rPr lang="en-US" sz="2400" dirty="0"/>
              <a:t>What’s going on here?</a:t>
            </a:r>
          </a:p>
        </p:txBody>
      </p:sp>
      <p:pic>
        <p:nvPicPr>
          <p:cNvPr id="4" name="Picture 3">
            <a:extLst>
              <a:ext uri="{FF2B5EF4-FFF2-40B4-BE49-F238E27FC236}">
                <a16:creationId xmlns:a16="http://schemas.microsoft.com/office/drawing/2014/main" id="{EB0D95E2-4A70-4CFA-9FB0-453C4E6711EC}"/>
              </a:ext>
            </a:extLst>
          </p:cNvPr>
          <p:cNvPicPr>
            <a:picLocks noChangeAspect="1"/>
          </p:cNvPicPr>
          <p:nvPr/>
        </p:nvPicPr>
        <p:blipFill>
          <a:blip r:embed="rId3"/>
          <a:stretch>
            <a:fillRect/>
          </a:stretch>
        </p:blipFill>
        <p:spPr>
          <a:xfrm>
            <a:off x="0" y="571500"/>
            <a:ext cx="9144000" cy="4572000"/>
          </a:xfrm>
          <a:prstGeom prst="rect">
            <a:avLst/>
          </a:prstGeom>
        </p:spPr>
      </p:pic>
    </p:spTree>
    <p:extLst>
      <p:ext uri="{BB962C8B-B14F-4D97-AF65-F5344CB8AC3E}">
        <p14:creationId xmlns:p14="http://schemas.microsoft.com/office/powerpoint/2010/main" val="12401479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5823491-6BE7-4864-8F1D-62D87E165A9B}"/>
              </a:ext>
            </a:extLst>
          </p:cNvPr>
          <p:cNvSpPr txBox="1"/>
          <p:nvPr/>
        </p:nvSpPr>
        <p:spPr>
          <a:xfrm>
            <a:off x="1302327" y="109835"/>
            <a:ext cx="6354619" cy="461665"/>
          </a:xfrm>
          <a:prstGeom prst="rect">
            <a:avLst/>
          </a:prstGeom>
          <a:noFill/>
        </p:spPr>
        <p:txBody>
          <a:bodyPr wrap="square" rtlCol="0">
            <a:spAutoFit/>
          </a:bodyPr>
          <a:lstStyle/>
          <a:p>
            <a:pPr algn="ctr"/>
            <a:r>
              <a:rPr lang="en-US" sz="2400" dirty="0"/>
              <a:t>Now, what do you notice?</a:t>
            </a:r>
          </a:p>
        </p:txBody>
      </p:sp>
      <p:pic>
        <p:nvPicPr>
          <p:cNvPr id="3" name="Picture 2">
            <a:extLst>
              <a:ext uri="{FF2B5EF4-FFF2-40B4-BE49-F238E27FC236}">
                <a16:creationId xmlns:a16="http://schemas.microsoft.com/office/drawing/2014/main" id="{86B5F3A6-19ED-410E-BAC3-012F4A8BE0C7}"/>
              </a:ext>
            </a:extLst>
          </p:cNvPr>
          <p:cNvPicPr>
            <a:picLocks noChangeAspect="1"/>
          </p:cNvPicPr>
          <p:nvPr/>
        </p:nvPicPr>
        <p:blipFill>
          <a:blip r:embed="rId3"/>
          <a:stretch>
            <a:fillRect/>
          </a:stretch>
        </p:blipFill>
        <p:spPr>
          <a:xfrm>
            <a:off x="0" y="571500"/>
            <a:ext cx="9144000" cy="4572000"/>
          </a:xfrm>
          <a:prstGeom prst="rect">
            <a:avLst/>
          </a:prstGeom>
        </p:spPr>
      </p:pic>
    </p:spTree>
    <p:extLst>
      <p:ext uri="{BB962C8B-B14F-4D97-AF65-F5344CB8AC3E}">
        <p14:creationId xmlns:p14="http://schemas.microsoft.com/office/powerpoint/2010/main" val="11188699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Google Shape;76;p16"/>
          <p:cNvSpPr txBox="1"/>
          <p:nvPr/>
        </p:nvSpPr>
        <p:spPr>
          <a:xfrm>
            <a:off x="79374" y="1295613"/>
            <a:ext cx="1918238" cy="4085400"/>
          </a:xfrm>
          <a:prstGeom prst="rect">
            <a:avLst/>
          </a:prstGeom>
          <a:noFill/>
          <a:ln>
            <a:noFill/>
          </a:ln>
        </p:spPr>
        <p:txBody>
          <a:bodyPr spcFirstLastPara="1" wrap="square" lIns="91425" tIns="91425" rIns="91425" bIns="91425" anchor="t" anchorCtr="0">
            <a:noAutofit/>
          </a:bodyPr>
          <a:lstStyle/>
          <a:p>
            <a:pPr marL="342900" indent="-342900">
              <a:spcBef>
                <a:spcPts val="600"/>
              </a:spcBef>
              <a:buClr>
                <a:schemeClr val="dk1"/>
              </a:buClr>
              <a:buSzPts val="1100"/>
              <a:buFont typeface="Arial"/>
              <a:buAutoNum type="arabicParenR"/>
            </a:pPr>
            <a:r>
              <a:rPr lang="en-US" sz="1500" dirty="0">
                <a:solidFill>
                  <a:schemeClr val="dk1"/>
                </a:solidFill>
                <a:latin typeface="Open Sans"/>
                <a:ea typeface="Open Sans"/>
                <a:cs typeface="Open Sans"/>
                <a:sym typeface="Open Sans"/>
              </a:rPr>
              <a:t>Take a deep look at the U.S. 2024 Billion-Dollar Weather and Climate Disasters in pairs. </a:t>
            </a:r>
          </a:p>
          <a:p>
            <a:pPr marL="342900" indent="-342900">
              <a:spcBef>
                <a:spcPts val="600"/>
              </a:spcBef>
              <a:buClr>
                <a:schemeClr val="dk1"/>
              </a:buClr>
              <a:buSzPts val="1100"/>
              <a:buFont typeface="Arial"/>
              <a:buAutoNum type="arabicParenR"/>
            </a:pPr>
            <a:r>
              <a:rPr lang="en-US" sz="1500" dirty="0">
                <a:solidFill>
                  <a:schemeClr val="dk1"/>
                </a:solidFill>
                <a:latin typeface="Open Sans"/>
                <a:ea typeface="Open Sans"/>
                <a:cs typeface="Open Sans"/>
                <a:sym typeface="Open Sans"/>
              </a:rPr>
              <a:t>What are three sentences you could say about the map and/or your opinions or ideas about it?</a:t>
            </a:r>
          </a:p>
        </p:txBody>
      </p:sp>
      <p:sp>
        <p:nvSpPr>
          <p:cNvPr id="15" name="Google Shape;87;p17">
            <a:extLst>
              <a:ext uri="{FF2B5EF4-FFF2-40B4-BE49-F238E27FC236}">
                <a16:creationId xmlns:a16="http://schemas.microsoft.com/office/drawing/2014/main" id="{F267D1FC-B41A-4A5F-9E85-649F950DFEEC}"/>
              </a:ext>
            </a:extLst>
          </p:cNvPr>
          <p:cNvSpPr txBox="1"/>
          <p:nvPr/>
        </p:nvSpPr>
        <p:spPr>
          <a:xfrm>
            <a:off x="366144" y="191949"/>
            <a:ext cx="5901013" cy="574466"/>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n" sz="2800" dirty="0">
                <a:solidFill>
                  <a:schemeClr val="dk1"/>
                </a:solidFill>
                <a:latin typeface="Open Sans"/>
                <a:ea typeface="Open Sans"/>
                <a:cs typeface="Open Sans"/>
                <a:sym typeface="Open Sans"/>
              </a:rPr>
              <a:t>Questions </a:t>
            </a:r>
          </a:p>
          <a:p>
            <a:pPr marL="0" marR="0" lvl="0" indent="0" algn="l" rtl="0">
              <a:lnSpc>
                <a:spcPct val="100000"/>
              </a:lnSpc>
              <a:spcBef>
                <a:spcPts val="0"/>
              </a:spcBef>
              <a:spcAft>
                <a:spcPts val="0"/>
              </a:spcAft>
              <a:buNone/>
            </a:pPr>
            <a:r>
              <a:rPr lang="en" sz="2000" dirty="0">
                <a:solidFill>
                  <a:schemeClr val="dk1"/>
                </a:solidFill>
                <a:latin typeface="Open Sans"/>
                <a:ea typeface="Open Sans"/>
                <a:cs typeface="Open Sans"/>
                <a:sym typeface="Open Sans"/>
              </a:rPr>
              <a:t>Answer on your worksheet:</a:t>
            </a:r>
            <a:endParaRPr sz="2000" dirty="0">
              <a:solidFill>
                <a:schemeClr val="dk1"/>
              </a:solidFill>
              <a:latin typeface="Open Sans"/>
              <a:ea typeface="Open Sans"/>
              <a:cs typeface="Open Sans"/>
              <a:sym typeface="Open Sans"/>
            </a:endParaRPr>
          </a:p>
        </p:txBody>
      </p:sp>
      <p:pic>
        <p:nvPicPr>
          <p:cNvPr id="3" name="Picture 2">
            <a:extLst>
              <a:ext uri="{FF2B5EF4-FFF2-40B4-BE49-F238E27FC236}">
                <a16:creationId xmlns:a16="http://schemas.microsoft.com/office/drawing/2014/main" id="{D7D1A296-FD61-4ACE-BB70-49AB423802F2}"/>
              </a:ext>
            </a:extLst>
          </p:cNvPr>
          <p:cNvPicPr>
            <a:picLocks noChangeAspect="1"/>
          </p:cNvPicPr>
          <p:nvPr/>
        </p:nvPicPr>
        <p:blipFill>
          <a:blip r:embed="rId3"/>
          <a:stretch>
            <a:fillRect/>
          </a:stretch>
        </p:blipFill>
        <p:spPr>
          <a:xfrm>
            <a:off x="2335236" y="1009357"/>
            <a:ext cx="6921610" cy="3759314"/>
          </a:xfrm>
          <a:prstGeom prst="rect">
            <a:avLst/>
          </a:prstGeom>
        </p:spPr>
      </p:pic>
      <p:sp>
        <p:nvSpPr>
          <p:cNvPr id="5" name="TextBox 4">
            <a:extLst>
              <a:ext uri="{FF2B5EF4-FFF2-40B4-BE49-F238E27FC236}">
                <a16:creationId xmlns:a16="http://schemas.microsoft.com/office/drawing/2014/main" id="{37B9BB8A-52B7-4714-8266-2B28F759B41D}"/>
              </a:ext>
            </a:extLst>
          </p:cNvPr>
          <p:cNvSpPr txBox="1"/>
          <p:nvPr/>
        </p:nvSpPr>
        <p:spPr>
          <a:xfrm>
            <a:off x="3657599" y="4768671"/>
            <a:ext cx="4846321" cy="276999"/>
          </a:xfrm>
          <a:prstGeom prst="rect">
            <a:avLst/>
          </a:prstGeom>
          <a:noFill/>
        </p:spPr>
        <p:txBody>
          <a:bodyPr wrap="square" rtlCol="0">
            <a:spAutoFit/>
          </a:bodyPr>
          <a:lstStyle/>
          <a:p>
            <a:r>
              <a:rPr lang="en-US" sz="1200" dirty="0"/>
              <a:t>Source: </a:t>
            </a:r>
            <a:r>
              <a:rPr lang="en-US" sz="1200" dirty="0">
                <a:hlinkClick r:id="rId4"/>
              </a:rPr>
              <a:t>NOAA National Centers for Environmental Information</a:t>
            </a:r>
            <a:endParaRPr lang="en-US" sz="12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latin typeface="Open Sans"/>
                <a:ea typeface="Open Sans"/>
                <a:cs typeface="Open Sans"/>
                <a:sym typeface="Open Sans"/>
              </a:rPr>
              <a:t>End of Data Lens</a:t>
            </a:r>
            <a:endParaRPr>
              <a:latin typeface="Open Sans"/>
              <a:ea typeface="Open Sans"/>
              <a:cs typeface="Open Sans"/>
              <a:sym typeface="Open Sans"/>
            </a:endParaRPr>
          </a:p>
        </p:txBody>
      </p:sp>
      <p:sp>
        <p:nvSpPr>
          <p:cNvPr id="93" name="Google Shape;93;p1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US" dirty="0">
                <a:latin typeface="Open Sans"/>
                <a:ea typeface="Open Sans"/>
                <a:cs typeface="Open Sans"/>
                <a:sym typeface="Open Sans"/>
              </a:rPr>
              <a:t>Learn more about the dataset and artwork. Read the descriptions on the next slides. (5 min)</a:t>
            </a:r>
          </a:p>
          <a:p>
            <a:pPr marL="0" lvl="0" indent="0" algn="l" rtl="0">
              <a:spcBef>
                <a:spcPts val="0"/>
              </a:spcBef>
              <a:spcAft>
                <a:spcPts val="0"/>
              </a:spcAft>
              <a:buNone/>
            </a:pPr>
            <a:endParaRPr lang="en-US" dirty="0">
              <a:latin typeface="Open Sans"/>
              <a:ea typeface="Open Sans"/>
              <a:cs typeface="Open Sans"/>
              <a:sym typeface="Open Sans"/>
            </a:endParaRPr>
          </a:p>
          <a:p>
            <a:pPr marL="0" lvl="0" indent="0" algn="l" rtl="0">
              <a:spcBef>
                <a:spcPts val="0"/>
              </a:spcBef>
              <a:spcAft>
                <a:spcPts val="0"/>
              </a:spcAft>
              <a:buNone/>
            </a:pPr>
            <a:r>
              <a:rPr lang="en-US" dirty="0">
                <a:latin typeface="Open Sans"/>
                <a:ea typeface="Open Sans"/>
                <a:cs typeface="Open Sans"/>
                <a:sym typeface="Open Sans"/>
              </a:rPr>
              <a:t>Go to the last slide, watch a Hurricane Hunter video and answer a couple of questions. (5 min)</a:t>
            </a:r>
            <a:endParaRPr dirty="0">
              <a:latin typeface="Open Sans"/>
              <a:ea typeface="Open Sans"/>
              <a:cs typeface="Open Sans"/>
              <a:sym typeface="Open San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19"/>
          <p:cNvSpPr txBox="1">
            <a:spLocks noGrp="1"/>
          </p:cNvSpPr>
          <p:nvPr>
            <p:ph type="title"/>
          </p:nvPr>
        </p:nvSpPr>
        <p:spPr>
          <a:xfrm>
            <a:off x="311700" y="248078"/>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US" sz="2220" u="sng" dirty="0">
                <a:solidFill>
                  <a:schemeClr val="hlink"/>
                </a:solidFill>
                <a:latin typeface="Open Sans"/>
                <a:ea typeface="Open Sans"/>
                <a:cs typeface="Open Sans"/>
                <a:sym typeface="Open Sans"/>
                <a:hlinkClick r:id="rId3"/>
              </a:rPr>
              <a:t>Hurricane Tracks</a:t>
            </a:r>
            <a:endParaRPr sz="2220" dirty="0">
              <a:latin typeface="Open Sans"/>
              <a:ea typeface="Open Sans"/>
              <a:cs typeface="Open Sans"/>
              <a:sym typeface="Open Sans"/>
            </a:endParaRPr>
          </a:p>
        </p:txBody>
      </p:sp>
      <p:sp>
        <p:nvSpPr>
          <p:cNvPr id="4" name="Rectangle 3">
            <a:extLst>
              <a:ext uri="{FF2B5EF4-FFF2-40B4-BE49-F238E27FC236}">
                <a16:creationId xmlns:a16="http://schemas.microsoft.com/office/drawing/2014/main" id="{4E178FE6-B32A-4BDD-8AEA-371F5CE01287}"/>
              </a:ext>
            </a:extLst>
          </p:cNvPr>
          <p:cNvSpPr>
            <a:spLocks noChangeArrowheads="1"/>
          </p:cNvSpPr>
          <p:nvPr/>
        </p:nvSpPr>
        <p:spPr bwMode="auto">
          <a:xfrm>
            <a:off x="248093" y="871446"/>
            <a:ext cx="8895907"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l"/>
            <a:r>
              <a:rPr lang="en-US" b="0" i="0" dirty="0">
                <a:solidFill>
                  <a:srgbClr val="1B1B1B"/>
                </a:solidFill>
                <a:effectLst/>
                <a:latin typeface="Open Sans" panose="020B0606030504020204" pitchFamily="34" charset="0"/>
              </a:rPr>
              <a:t>Tracking historical hurricanes is an important way for hurricane researchers to learn about the paths of future hurricanes. Because of this, records of hurricane paths are archived and studied. Not all hurricanes follow the same path, but there are certainly noticeable trends for hurricane paths. Many computer models that have been created to predict hurricane paths include the historical data in their models.</a:t>
            </a:r>
          </a:p>
          <a:p>
            <a:pPr algn="l"/>
            <a:endParaRPr lang="en-US" b="0" i="0" dirty="0">
              <a:solidFill>
                <a:srgbClr val="1B1B1B"/>
              </a:solidFill>
              <a:effectLst/>
              <a:latin typeface="Open Sans" panose="020B0606030504020204" pitchFamily="34" charset="0"/>
            </a:endParaRPr>
          </a:p>
          <a:p>
            <a:pPr algn="l"/>
            <a:r>
              <a:rPr lang="en-US" b="0" i="0" dirty="0">
                <a:solidFill>
                  <a:srgbClr val="1B1B1B"/>
                </a:solidFill>
                <a:effectLst/>
                <a:latin typeface="Open Sans" panose="020B0606030504020204" pitchFamily="34" charset="0"/>
              </a:rPr>
              <a:t>This dataset shows the paths of all tropical cyclones from 1950 through 2020. Each line is a tropical cyclone, whether a tropical depression or tropical storm (blue, cyan) or hurricane (yellow to red). The maximum sustained wind speed, with cool colors for slower speeds and warm colors for faster speeds, are indicated by the </a:t>
            </a:r>
            <a:r>
              <a:rPr lang="en-US" b="0" i="0" dirty="0" err="1">
                <a:solidFill>
                  <a:srgbClr val="1B1B1B"/>
                </a:solidFill>
                <a:effectLst/>
                <a:latin typeface="Open Sans" panose="020B0606030504020204" pitchFamily="34" charset="0"/>
              </a:rPr>
              <a:t>colorbar</a:t>
            </a:r>
            <a:r>
              <a:rPr lang="en-US" b="0" i="0" dirty="0">
                <a:solidFill>
                  <a:srgbClr val="1B1B1B"/>
                </a:solidFill>
                <a:effectLst/>
                <a:latin typeface="Open Sans" panose="020B0606030504020204" pitchFamily="34" charset="0"/>
              </a:rPr>
              <a:t>. When mapped like this, definite patterns in cyclone paths are clear to see. For example, you can see that cyclones typically start near the equator and move away from it toward the poles and they don't cross the equator.</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AD47B-D5D4-433B-AF67-0169A34228CE}"/>
              </a:ext>
            </a:extLst>
          </p:cNvPr>
          <p:cNvSpPr>
            <a:spLocks noGrp="1"/>
          </p:cNvSpPr>
          <p:nvPr>
            <p:ph type="title"/>
          </p:nvPr>
        </p:nvSpPr>
        <p:spPr/>
        <p:txBody>
          <a:bodyPr>
            <a:normAutofit fontScale="90000"/>
          </a:bodyPr>
          <a:lstStyle/>
          <a:p>
            <a:r>
              <a:rPr lang="en-US" i="0" dirty="0">
                <a:solidFill>
                  <a:srgbClr val="444444"/>
                </a:solidFill>
                <a:effectLst/>
                <a:latin typeface="Open Sans" panose="020B0606030504020204" pitchFamily="34" charset="0"/>
                <a:hlinkClick r:id="rId2"/>
              </a:rPr>
              <a:t>The Menemsha Hurricane</a:t>
            </a:r>
            <a:endParaRPr lang="en-US" dirty="0"/>
          </a:p>
        </p:txBody>
      </p:sp>
      <p:sp>
        <p:nvSpPr>
          <p:cNvPr id="3" name="Text Placeholder 2">
            <a:extLst>
              <a:ext uri="{FF2B5EF4-FFF2-40B4-BE49-F238E27FC236}">
                <a16:creationId xmlns:a16="http://schemas.microsoft.com/office/drawing/2014/main" id="{901271C4-51FB-4DEE-B25D-25B4BD115921}"/>
              </a:ext>
            </a:extLst>
          </p:cNvPr>
          <p:cNvSpPr>
            <a:spLocks noGrp="1"/>
          </p:cNvSpPr>
          <p:nvPr>
            <p:ph type="body" idx="1"/>
          </p:nvPr>
        </p:nvSpPr>
        <p:spPr/>
        <p:txBody>
          <a:bodyPr>
            <a:normAutofit fontScale="92500" lnSpcReduction="20000"/>
          </a:bodyPr>
          <a:lstStyle/>
          <a:p>
            <a:pPr marL="114300" indent="0" algn="l">
              <a:buNone/>
            </a:pPr>
            <a:r>
              <a:rPr lang="en-US" b="1" i="0" dirty="0">
                <a:solidFill>
                  <a:srgbClr val="444444"/>
                </a:solidFill>
                <a:effectLst/>
                <a:latin typeface="Open Sans" panose="020B0606030504020204" pitchFamily="34" charset="0"/>
              </a:rPr>
              <a:t>Artist: Thomas Hart Benton</a:t>
            </a:r>
            <a:br>
              <a:rPr lang="en-US" b="1" i="0" dirty="0">
                <a:solidFill>
                  <a:srgbClr val="444444"/>
                </a:solidFill>
                <a:effectLst/>
                <a:latin typeface="Open Sans" panose="020B0606030504020204" pitchFamily="34" charset="0"/>
              </a:rPr>
            </a:br>
            <a:endParaRPr lang="en-US" b="0" i="0" dirty="0">
              <a:solidFill>
                <a:srgbClr val="444444"/>
              </a:solidFill>
              <a:effectLst/>
              <a:latin typeface="Open Sans" panose="020B0606030504020204" pitchFamily="34" charset="0"/>
            </a:endParaRPr>
          </a:p>
          <a:p>
            <a:pPr marL="114300" indent="0" algn="l">
              <a:buNone/>
            </a:pPr>
            <a:r>
              <a:rPr lang="en-US" b="1" i="0" dirty="0">
                <a:solidFill>
                  <a:srgbClr val="444444"/>
                </a:solidFill>
                <a:effectLst/>
                <a:latin typeface="Open Sans" panose="020B0606030504020204" pitchFamily="34" charset="0"/>
              </a:rPr>
              <a:t>Year: </a:t>
            </a:r>
            <a:r>
              <a:rPr lang="en-US" b="0" i="0" dirty="0">
                <a:solidFill>
                  <a:srgbClr val="444444"/>
                </a:solidFill>
                <a:effectLst/>
                <a:latin typeface="Open Sans" panose="020B0606030504020204" pitchFamily="34" charset="0"/>
              </a:rPr>
              <a:t>1954</a:t>
            </a:r>
          </a:p>
          <a:p>
            <a:pPr marL="114300" indent="0" algn="l">
              <a:buNone/>
            </a:pPr>
            <a:r>
              <a:rPr lang="en-US" b="1" i="0" dirty="0">
                <a:solidFill>
                  <a:srgbClr val="444444"/>
                </a:solidFill>
                <a:effectLst/>
                <a:latin typeface="Open Sans" panose="020B0606030504020204" pitchFamily="34" charset="0"/>
              </a:rPr>
              <a:t>Topic Keyword(s): </a:t>
            </a:r>
            <a:r>
              <a:rPr lang="en-US" b="0" i="0" dirty="0">
                <a:solidFill>
                  <a:srgbClr val="444444"/>
                </a:solidFill>
                <a:effectLst/>
                <a:latin typeface="Open Sans" panose="020B0606030504020204" pitchFamily="34" charset="0"/>
              </a:rPr>
              <a:t>Hurricane</a:t>
            </a:r>
          </a:p>
          <a:p>
            <a:pPr marL="114300" indent="0" algn="l">
              <a:buNone/>
            </a:pPr>
            <a:r>
              <a:rPr lang="en-US" b="1" i="0" dirty="0">
                <a:solidFill>
                  <a:srgbClr val="444444"/>
                </a:solidFill>
                <a:effectLst/>
                <a:latin typeface="Open Sans" panose="020B0606030504020204" pitchFamily="34" charset="0"/>
              </a:rPr>
              <a:t>Description:  </a:t>
            </a:r>
            <a:r>
              <a:rPr lang="en-US" b="0" i="0" dirty="0">
                <a:solidFill>
                  <a:srgbClr val="444444"/>
                </a:solidFill>
                <a:effectLst/>
                <a:latin typeface="Open Sans" panose="020B0606030504020204" pitchFamily="34" charset="0"/>
              </a:rPr>
              <a:t>Martha’s Vineyard was hit by two hurricanes in 1954. The first was Hurricane Carol, which hit without warning on August 30th with winds that gusted to 90 miles-an-hour, causing extraordinary devastation, and leaving Dutcher Dock in Menemsha piled high with the wreckage of yachts and fishing boats. The second was Hurricane Edna, which hit ten days later, on September 11, with winds that gusted to 110 miles-an-hour, but which did less damage than Carol since this time there was ample warning that the storm was coming and it hit at low tide.</a:t>
            </a:r>
          </a:p>
          <a:p>
            <a:endParaRPr lang="en-US" dirty="0"/>
          </a:p>
        </p:txBody>
      </p:sp>
    </p:spTree>
    <p:extLst>
      <p:ext uri="{BB962C8B-B14F-4D97-AF65-F5344CB8AC3E}">
        <p14:creationId xmlns:p14="http://schemas.microsoft.com/office/powerpoint/2010/main" val="22214896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2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latin typeface="Open Sans"/>
                <a:ea typeface="Open Sans"/>
                <a:cs typeface="Open Sans"/>
                <a:sym typeface="Open Sans"/>
              </a:rPr>
              <a:t>Career video extension</a:t>
            </a:r>
            <a:endParaRPr dirty="0">
              <a:latin typeface="Open Sans"/>
              <a:ea typeface="Open Sans"/>
              <a:cs typeface="Open Sans"/>
              <a:sym typeface="Open Sans"/>
            </a:endParaRPr>
          </a:p>
        </p:txBody>
      </p:sp>
      <p:sp>
        <p:nvSpPr>
          <p:cNvPr id="105" name="Google Shape;105;p20"/>
          <p:cNvSpPr txBox="1">
            <a:spLocks noGrp="1"/>
          </p:cNvSpPr>
          <p:nvPr>
            <p:ph type="body" idx="1"/>
          </p:nvPr>
        </p:nvSpPr>
        <p:spPr>
          <a:xfrm>
            <a:off x="246386" y="1208314"/>
            <a:ext cx="8004316" cy="3747407"/>
          </a:xfrm>
          <a:prstGeom prst="rect">
            <a:avLst/>
          </a:prstGeom>
        </p:spPr>
        <p:txBody>
          <a:bodyPr spcFirstLastPara="1" wrap="square" lIns="91425" tIns="91425" rIns="91425" bIns="91425" anchor="t" anchorCtr="0">
            <a:normAutofit/>
          </a:bodyPr>
          <a:lstStyle/>
          <a:p>
            <a:pPr marL="0" lvl="0" indent="0" algn="l" rtl="0">
              <a:spcBef>
                <a:spcPts val="1800"/>
              </a:spcBef>
              <a:spcAft>
                <a:spcPts val="0"/>
              </a:spcAft>
              <a:buClr>
                <a:schemeClr val="dk1"/>
              </a:buClr>
              <a:buSzPts val="1100"/>
              <a:buFont typeface="Arial"/>
              <a:buNone/>
            </a:pPr>
            <a:r>
              <a:rPr lang="en" i="1" dirty="0">
                <a:latin typeface="Open Sans" panose="020B0606030504020204" pitchFamily="34" charset="0"/>
                <a:ea typeface="Open Sans" panose="020B0606030504020204" pitchFamily="34" charset="0"/>
                <a:sym typeface="Open Sans"/>
              </a:rPr>
              <a:t>Intended for: 6-12 Grade (15-20 minutes)</a:t>
            </a:r>
            <a:endParaRPr i="1" dirty="0">
              <a:latin typeface="Open Sans" panose="020B0606030504020204" pitchFamily="34" charset="0"/>
              <a:ea typeface="Open Sans" panose="020B0606030504020204" pitchFamily="34" charset="0"/>
              <a:sym typeface="Open Sans"/>
            </a:endParaRPr>
          </a:p>
          <a:p>
            <a:pPr marL="0" lvl="0" indent="0" algn="l" rtl="0">
              <a:spcBef>
                <a:spcPts val="600"/>
              </a:spcBef>
              <a:spcAft>
                <a:spcPts val="0"/>
              </a:spcAft>
              <a:buClr>
                <a:schemeClr val="dk1"/>
              </a:buClr>
              <a:buSzPts val="1100"/>
              <a:buFont typeface="Arial"/>
              <a:buNone/>
            </a:pPr>
            <a:endParaRPr sz="1200" b="1" dirty="0">
              <a:solidFill>
                <a:schemeClr val="dk1"/>
              </a:solidFill>
              <a:latin typeface="Open Sans"/>
              <a:ea typeface="Open Sans"/>
              <a:cs typeface="Open Sans"/>
              <a:sym typeface="Open Sans"/>
            </a:endParaRPr>
          </a:p>
          <a:p>
            <a:pPr marL="0" lvl="0" indent="0" algn="l" rtl="0">
              <a:spcBef>
                <a:spcPts val="1200"/>
              </a:spcBef>
              <a:spcAft>
                <a:spcPts val="1200"/>
              </a:spcAft>
              <a:buNone/>
            </a:pPr>
            <a:r>
              <a:rPr lang="en-US" dirty="0">
                <a:latin typeface="Open Sans" panose="020B0606030504020204" pitchFamily="34" charset="0"/>
                <a:ea typeface="Open Sans" panose="020B0606030504020204" pitchFamily="34" charset="0"/>
              </a:rPr>
              <a:t>View as a class or individually – </a:t>
            </a:r>
            <a:r>
              <a:rPr lang="en-US" dirty="0">
                <a:latin typeface="Open Sans" panose="020B0606030504020204" pitchFamily="34" charset="0"/>
                <a:ea typeface="Open Sans" panose="020B0606030504020204" pitchFamily="34" charset="0"/>
                <a:hlinkClick r:id="rId3"/>
              </a:rPr>
              <a:t>NOAA Hurricane Hunters </a:t>
            </a:r>
            <a:r>
              <a:rPr lang="en-US" dirty="0">
                <a:latin typeface="Open Sans" panose="020B0606030504020204" pitchFamily="34" charset="0"/>
                <a:ea typeface="Open Sans" panose="020B0606030504020204" pitchFamily="34" charset="0"/>
              </a:rPr>
              <a:t> (2:30)</a:t>
            </a:r>
          </a:p>
          <a:p>
            <a:pPr marL="0" lvl="0" indent="0" algn="l" rtl="0">
              <a:spcBef>
                <a:spcPts val="1200"/>
              </a:spcBef>
              <a:spcAft>
                <a:spcPts val="1200"/>
              </a:spcAft>
              <a:buNone/>
            </a:pPr>
            <a:r>
              <a:rPr lang="en-US" dirty="0">
                <a:latin typeface="Open Sans" panose="020B0606030504020204" pitchFamily="34" charset="0"/>
                <a:ea typeface="Open Sans" panose="020B0606030504020204" pitchFamily="34" charset="0"/>
              </a:rPr>
              <a:t>Answer a few questions on your worksheet.</a:t>
            </a:r>
          </a:p>
          <a:p>
            <a:pPr marL="0" indent="0">
              <a:spcBef>
                <a:spcPts val="1200"/>
              </a:spcBef>
              <a:spcAft>
                <a:spcPts val="1200"/>
              </a:spcAft>
              <a:buNone/>
            </a:pPr>
            <a:r>
              <a:rPr lang="en-US" sz="1800" dirty="0">
                <a:effectLst/>
                <a:latin typeface="Open Sans" panose="020B0606030504020204" pitchFamily="34" charset="0"/>
                <a:ea typeface="Open Sans" panose="020B0606030504020204" pitchFamily="34" charset="0"/>
              </a:rPr>
              <a:t>What do you think about the career described in this video? What would you like to ask them?</a:t>
            </a:r>
            <a:endParaRPr lang="en-US" sz="1800" dirty="0">
              <a:effectLst/>
              <a:latin typeface="Times New Roman" panose="02020603050405020304" pitchFamily="18" charset="0"/>
              <a:ea typeface="Times New Roman" panose="02020603050405020304" pitchFamily="18" charset="0"/>
            </a:endParaRPr>
          </a:p>
          <a:p>
            <a:pPr marL="0" lvl="0" indent="0" algn="l" rtl="0">
              <a:spcBef>
                <a:spcPts val="1200"/>
              </a:spcBef>
              <a:spcAft>
                <a:spcPts val="1200"/>
              </a:spcAft>
              <a:buNone/>
            </a:pPr>
            <a:endParaRPr lang="en-US" dirty="0">
              <a:latin typeface="Open Sans" panose="020B0606030504020204" pitchFamily="34" charset="0"/>
              <a:ea typeface="Open Sans" panose="020B0606030504020204" pitchFamily="34" charset="0"/>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10666</TotalTime>
  <Words>771</Words>
  <Application>Microsoft Office PowerPoint</Application>
  <PresentationFormat>On-screen Show (16:9)</PresentationFormat>
  <Paragraphs>47</Paragraphs>
  <Slides>9</Slides>
  <Notes>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vt:i4>
      </vt:variant>
    </vt:vector>
  </HeadingPairs>
  <TitlesOfParts>
    <vt:vector size="15" baseType="lpstr">
      <vt:lpstr>Open Sans</vt:lpstr>
      <vt:lpstr>Arial</vt:lpstr>
      <vt:lpstr>Architects Daughter</vt:lpstr>
      <vt:lpstr>Times New Roman</vt:lpstr>
      <vt:lpstr>Roboto</vt:lpstr>
      <vt:lpstr>Simple Light</vt:lpstr>
      <vt:lpstr>🌎 Data Lens: Exploring Earth’s Visual Stories</vt:lpstr>
      <vt:lpstr>What’s going on here?</vt:lpstr>
      <vt:lpstr>PowerPoint Presentation</vt:lpstr>
      <vt:lpstr>PowerPoint Presentation</vt:lpstr>
      <vt:lpstr>PowerPoint Presentation</vt:lpstr>
      <vt:lpstr>End of Data Lens</vt:lpstr>
      <vt:lpstr>Hurricane Tracks</vt:lpstr>
      <vt:lpstr>The Menemsha Hurricane</vt:lpstr>
      <vt:lpstr>Career video extension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Data Lens: Exploring Earth’s Visual Stories</dc:title>
  <dc:creator>Hilary Peddicord</dc:creator>
  <cp:lastModifiedBy>hilary.peddicord</cp:lastModifiedBy>
  <cp:revision>46</cp:revision>
  <dcterms:modified xsi:type="dcterms:W3CDTF">2025-08-18T21:10:06Z</dcterms:modified>
</cp:coreProperties>
</file>