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Architects Daughter" panose="020B0604020202020204" charset="0"/>
      <p:regular r:id="rId11"/>
    </p:embeddedFont>
    <p:embeddedFont>
      <p:font typeface="Lato" panose="020F0502020204030203" pitchFamily="34" charset="0"/>
      <p:regular r:id="rId12"/>
      <p:bold r:id="rId13"/>
      <p:italic r:id="rId14"/>
      <p:boldItalic r:id="rId15"/>
    </p:embeddedFont>
    <p:embeddedFont>
      <p:font typeface="Open Sans" panose="020B0606030504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33" autoAdjust="0"/>
    <p:restoredTop sz="86345" autoAdjust="0"/>
  </p:normalViewPr>
  <p:slideViewPr>
    <p:cSldViewPr snapToGrid="0">
      <p:cViewPr varScale="1">
        <p:scale>
          <a:sx n="64" d="100"/>
          <a:sy n="64" d="100"/>
        </p:scale>
        <p:origin x="72" y="73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f7155fb33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f7155fb33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304800" algn="l" rtl="0">
              <a:spcBef>
                <a:spcPts val="0"/>
              </a:spcBef>
              <a:spcAft>
                <a:spcPts val="0"/>
              </a:spcAft>
              <a:buClr>
                <a:schemeClr val="dk1"/>
              </a:buClr>
              <a:buSzPts val="1200"/>
              <a:buChar char="➔"/>
            </a:pPr>
            <a:r>
              <a:rPr lang="en" sz="1200" b="1">
                <a:solidFill>
                  <a:schemeClr val="dk1"/>
                </a:solidFill>
                <a:highlight>
                  <a:srgbClr val="FFFFFF"/>
                </a:highlight>
              </a:rPr>
              <a:t>Q1</a:t>
            </a:r>
            <a:r>
              <a:rPr lang="en" sz="1200">
                <a:solidFill>
                  <a:srgbClr val="A61C00"/>
                </a:solidFill>
                <a:highlight>
                  <a:srgbClr val="FFFFFF"/>
                </a:highlight>
              </a:rPr>
              <a:t> </a:t>
            </a:r>
            <a:r>
              <a:rPr lang="en" sz="1200">
                <a:solidFill>
                  <a:schemeClr val="dk1"/>
                </a:solidFill>
                <a:highlight>
                  <a:srgbClr val="FFFFFF"/>
                </a:highlight>
              </a:rPr>
              <a:t>– “What is going on in this image?”; after an observation is made, paraphrase and maybe follow up with Q2.</a:t>
            </a:r>
            <a:endParaRPr sz="1200">
              <a:solidFill>
                <a:schemeClr val="dk1"/>
              </a:solidFill>
              <a:highlight>
                <a:srgbClr val="FFFFFF"/>
              </a:highlight>
            </a:endParaRPr>
          </a:p>
          <a:p>
            <a:pPr marL="914400" lvl="0" indent="-304800" algn="l" rtl="0">
              <a:spcBef>
                <a:spcPts val="0"/>
              </a:spcBef>
              <a:spcAft>
                <a:spcPts val="0"/>
              </a:spcAft>
              <a:buClr>
                <a:schemeClr val="dk1"/>
              </a:buClr>
              <a:buSzPts val="1200"/>
              <a:buChar char="➔"/>
            </a:pPr>
            <a:r>
              <a:rPr lang="en" sz="1200" b="1">
                <a:solidFill>
                  <a:schemeClr val="dk1"/>
                </a:solidFill>
                <a:highlight>
                  <a:srgbClr val="FFFFFF"/>
                </a:highlight>
              </a:rPr>
              <a:t>Q2 </a:t>
            </a:r>
            <a:r>
              <a:rPr lang="en" sz="1200">
                <a:solidFill>
                  <a:schemeClr val="dk1"/>
                </a:solidFill>
                <a:highlight>
                  <a:srgbClr val="FFFFFF"/>
                </a:highlight>
              </a:rPr>
              <a:t>– “What do you see that makes you say that?; paraphrase again and to obtain the next observation use Q3.</a:t>
            </a:r>
            <a:endParaRPr sz="1200">
              <a:solidFill>
                <a:schemeClr val="dk1"/>
              </a:solidFill>
              <a:highlight>
                <a:srgbClr val="FFFFFF"/>
              </a:highlight>
            </a:endParaRPr>
          </a:p>
          <a:p>
            <a:pPr marL="914400" lvl="0" indent="-304800" algn="l" rtl="0">
              <a:spcBef>
                <a:spcPts val="0"/>
              </a:spcBef>
              <a:spcAft>
                <a:spcPts val="0"/>
              </a:spcAft>
              <a:buClr>
                <a:schemeClr val="dk1"/>
              </a:buClr>
              <a:buSzPts val="1200"/>
              <a:buChar char="➔"/>
            </a:pPr>
            <a:r>
              <a:rPr lang="en" sz="1200" b="1">
                <a:solidFill>
                  <a:schemeClr val="dk1"/>
                </a:solidFill>
                <a:highlight>
                  <a:srgbClr val="FFFFFF"/>
                </a:highlight>
              </a:rPr>
              <a:t>Q3</a:t>
            </a:r>
            <a:r>
              <a:rPr lang="en" sz="1200">
                <a:solidFill>
                  <a:schemeClr val="dk1"/>
                </a:solidFill>
                <a:highlight>
                  <a:srgbClr val="FFFFFF"/>
                </a:highlight>
              </a:rPr>
              <a:t> – “What more can we find?”; this is an opening for another student to share an observation.</a:t>
            </a:r>
            <a:endParaRPr sz="1200">
              <a:solidFill>
                <a:schemeClr val="dk1"/>
              </a:solidFill>
              <a:highlight>
                <a:srgbClr val="FFFFFF"/>
              </a:highlight>
            </a:endParaRPr>
          </a:p>
          <a:p>
            <a:pPr marL="0" lvl="0" indent="0" algn="l" rtl="0">
              <a:spcBef>
                <a:spcPts val="24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f333397ca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f333397ca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304800" algn="l" rtl="0">
              <a:spcBef>
                <a:spcPts val="0"/>
              </a:spcBef>
              <a:spcAft>
                <a:spcPts val="0"/>
              </a:spcAft>
              <a:buClr>
                <a:schemeClr val="dk1"/>
              </a:buClr>
              <a:buSzPts val="1200"/>
              <a:buChar char="➔"/>
            </a:pPr>
            <a:r>
              <a:rPr lang="en" sz="1200" b="1">
                <a:solidFill>
                  <a:schemeClr val="dk1"/>
                </a:solidFill>
                <a:highlight>
                  <a:srgbClr val="FFFFFF"/>
                </a:highlight>
              </a:rPr>
              <a:t>Q1</a:t>
            </a:r>
            <a:r>
              <a:rPr lang="en" sz="1200">
                <a:solidFill>
                  <a:srgbClr val="A61C00"/>
                </a:solidFill>
                <a:highlight>
                  <a:srgbClr val="FFFFFF"/>
                </a:highlight>
              </a:rPr>
              <a:t> </a:t>
            </a:r>
            <a:r>
              <a:rPr lang="en" sz="1200">
                <a:solidFill>
                  <a:schemeClr val="dk1"/>
                </a:solidFill>
                <a:highlight>
                  <a:srgbClr val="FFFFFF"/>
                </a:highlight>
              </a:rPr>
              <a:t>– “What is going on in this image?”; after an observation is made, paraphrase and maybe follow up with Q2.</a:t>
            </a:r>
            <a:endParaRPr sz="1200">
              <a:solidFill>
                <a:schemeClr val="dk1"/>
              </a:solidFill>
              <a:highlight>
                <a:srgbClr val="FFFFFF"/>
              </a:highlight>
            </a:endParaRPr>
          </a:p>
          <a:p>
            <a:pPr marL="914400" lvl="0" indent="-304800" algn="l" rtl="0">
              <a:spcBef>
                <a:spcPts val="0"/>
              </a:spcBef>
              <a:spcAft>
                <a:spcPts val="0"/>
              </a:spcAft>
              <a:buClr>
                <a:schemeClr val="dk1"/>
              </a:buClr>
              <a:buSzPts val="1200"/>
              <a:buChar char="➔"/>
            </a:pPr>
            <a:r>
              <a:rPr lang="en" sz="1200" b="1">
                <a:solidFill>
                  <a:schemeClr val="dk1"/>
                </a:solidFill>
                <a:highlight>
                  <a:srgbClr val="FFFFFF"/>
                </a:highlight>
              </a:rPr>
              <a:t>Q2 </a:t>
            </a:r>
            <a:r>
              <a:rPr lang="en" sz="1200">
                <a:solidFill>
                  <a:schemeClr val="dk1"/>
                </a:solidFill>
                <a:highlight>
                  <a:srgbClr val="FFFFFF"/>
                </a:highlight>
              </a:rPr>
              <a:t>– “What do you see that makes you say that?; paraphrase again and to obtain the next observation use Q3.</a:t>
            </a:r>
            <a:endParaRPr sz="1200">
              <a:solidFill>
                <a:schemeClr val="dk1"/>
              </a:solidFill>
              <a:highlight>
                <a:srgbClr val="FFFFFF"/>
              </a:highlight>
            </a:endParaRPr>
          </a:p>
          <a:p>
            <a:pPr marL="914400" lvl="0" indent="-304800" algn="l" rtl="0">
              <a:spcBef>
                <a:spcPts val="0"/>
              </a:spcBef>
              <a:spcAft>
                <a:spcPts val="0"/>
              </a:spcAft>
              <a:buClr>
                <a:schemeClr val="dk1"/>
              </a:buClr>
              <a:buSzPts val="1200"/>
              <a:buChar char="➔"/>
            </a:pPr>
            <a:r>
              <a:rPr lang="en" sz="1200" b="1">
                <a:solidFill>
                  <a:schemeClr val="dk1"/>
                </a:solidFill>
                <a:highlight>
                  <a:srgbClr val="FFFFFF"/>
                </a:highlight>
              </a:rPr>
              <a:t>Q3</a:t>
            </a:r>
            <a:r>
              <a:rPr lang="en" sz="1200">
                <a:solidFill>
                  <a:schemeClr val="dk1"/>
                </a:solidFill>
                <a:highlight>
                  <a:srgbClr val="FFFFFF"/>
                </a:highlight>
              </a:rPr>
              <a:t> – “What more can we find?”; this is an opening for another student to share an observation.</a:t>
            </a:r>
            <a:endParaRPr sz="1200">
              <a:solidFill>
                <a:schemeClr val="dk1"/>
              </a:solidFill>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8fab94222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8fab94222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f333397ca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f333397ca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f7155fb33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f7155fb33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f7155fb332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f7155fb33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f7155fb33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f7155fb33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sos.noaa.gov/catalog/datasets/sea-surface-temperature-anomaly-real-tim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climate.gov/enso"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dataintheclassroom.noaa.gov/el-nino/investigating-el-nino-teachers" TargetMode="External"/><Relationship Id="rId4" Type="http://schemas.openxmlformats.org/officeDocument/2006/relationships/hyperlink" Target="https://oceanservice.noaa.gov/facts/ninonina.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51900" y="-197350"/>
            <a:ext cx="8440200" cy="1233000"/>
          </a:xfrm>
          <a:prstGeom prst="rect">
            <a:avLst/>
          </a:prstGeom>
        </p:spPr>
        <p:txBody>
          <a:bodyPr spcFirstLastPara="1" wrap="square" lIns="91425" tIns="91425" rIns="91425" bIns="91425" anchor="b" anchorCtr="0">
            <a:normAutofit/>
          </a:bodyPr>
          <a:lstStyle/>
          <a:p>
            <a:pPr marL="0" lvl="0" indent="0" algn="ctr" rtl="0">
              <a:spcBef>
                <a:spcPts val="1800"/>
              </a:spcBef>
              <a:spcAft>
                <a:spcPts val="600"/>
              </a:spcAft>
              <a:buClr>
                <a:schemeClr val="dk1"/>
              </a:buClr>
              <a:buSzPts val="1100"/>
              <a:buFont typeface="Arial"/>
              <a:buNone/>
            </a:pPr>
            <a:r>
              <a:rPr lang="en" sz="4000" dirty="0"/>
              <a:t>🌎</a:t>
            </a:r>
            <a:r>
              <a:rPr lang="en" sz="4000" dirty="0">
                <a:latin typeface="Architects Daughter"/>
                <a:ea typeface="Architects Daughter"/>
                <a:cs typeface="Architects Daughter"/>
                <a:sym typeface="Architects Daughter"/>
              </a:rPr>
              <a:t> </a:t>
            </a:r>
            <a:r>
              <a:rPr lang="en" sz="2600" dirty="0">
                <a:latin typeface="Architects Daughter"/>
                <a:ea typeface="Architects Daughter"/>
                <a:cs typeface="Architects Daughter"/>
                <a:sym typeface="Architects Daughter"/>
              </a:rPr>
              <a:t>Data Lens: Exploring Earth’s Visual Stories</a:t>
            </a:r>
            <a:endParaRPr sz="6400" dirty="0"/>
          </a:p>
        </p:txBody>
      </p:sp>
      <p:sp>
        <p:nvSpPr>
          <p:cNvPr id="55" name="Google Shape;55;p13"/>
          <p:cNvSpPr txBox="1">
            <a:spLocks noGrp="1"/>
          </p:cNvSpPr>
          <p:nvPr>
            <p:ph type="subTitle" idx="1"/>
          </p:nvPr>
        </p:nvSpPr>
        <p:spPr>
          <a:xfrm>
            <a:off x="271500" y="1035650"/>
            <a:ext cx="8520600" cy="7926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018"/>
              <a:buNone/>
            </a:pPr>
            <a:r>
              <a:rPr lang="en" sz="2100" dirty="0">
                <a:solidFill>
                  <a:schemeClr val="dk1"/>
                </a:solidFill>
                <a:latin typeface="Open Sans"/>
                <a:ea typeface="Open Sans"/>
                <a:cs typeface="Open Sans"/>
                <a:sym typeface="Open Sans"/>
              </a:rPr>
              <a:t>We are going to slow down and take ten minutes or so to observe a map and discuss what we discover and notice about it. There are no right or wrong answers!</a:t>
            </a:r>
            <a:endParaRPr sz="2100" dirty="0">
              <a:solidFill>
                <a:schemeClr val="dk1"/>
              </a:solidFill>
              <a:latin typeface="Open Sans"/>
              <a:ea typeface="Open Sans"/>
              <a:cs typeface="Open Sans"/>
              <a:sym typeface="Open Sans"/>
            </a:endParaRPr>
          </a:p>
          <a:p>
            <a:pPr marL="0" lvl="0" indent="0" algn="l" rtl="0">
              <a:spcBef>
                <a:spcPts val="2400"/>
              </a:spcBef>
              <a:spcAft>
                <a:spcPts val="0"/>
              </a:spcAft>
              <a:buNone/>
            </a:pPr>
            <a:r>
              <a:rPr lang="en" sz="2100" b="1" dirty="0">
                <a:solidFill>
                  <a:srgbClr val="282323"/>
                </a:solidFill>
                <a:latin typeface="Open Sans"/>
                <a:ea typeface="Open Sans"/>
                <a:cs typeface="Open Sans"/>
                <a:sym typeface="Open Sans"/>
              </a:rPr>
              <a:t>First: Ground Rules</a:t>
            </a:r>
            <a:endParaRPr sz="2100" b="1" dirty="0">
              <a:solidFill>
                <a:srgbClr val="282323"/>
              </a:solidFill>
              <a:latin typeface="Open Sans"/>
              <a:ea typeface="Open Sans"/>
              <a:cs typeface="Open Sans"/>
              <a:sym typeface="Open Sans"/>
            </a:endParaRPr>
          </a:p>
          <a:p>
            <a:pPr marL="457200" lvl="0" indent="-361950" algn="l" rtl="0">
              <a:spcBef>
                <a:spcPts val="1200"/>
              </a:spcBef>
              <a:spcAft>
                <a:spcPts val="0"/>
              </a:spcAft>
              <a:buClr>
                <a:srgbClr val="282323"/>
              </a:buClr>
              <a:buSzPts val="2100"/>
              <a:buFont typeface="Lato"/>
              <a:buChar char="-"/>
            </a:pPr>
            <a:r>
              <a:rPr lang="en" sz="2100" b="1" dirty="0">
                <a:solidFill>
                  <a:srgbClr val="282323"/>
                </a:solidFill>
                <a:latin typeface="Open Sans"/>
                <a:ea typeface="Open Sans"/>
                <a:cs typeface="Open Sans"/>
                <a:sym typeface="Open Sans"/>
              </a:rPr>
              <a:t>Raise your hand</a:t>
            </a:r>
            <a:r>
              <a:rPr lang="en" sz="2100" dirty="0">
                <a:solidFill>
                  <a:srgbClr val="282323"/>
                </a:solidFill>
                <a:latin typeface="Open Sans"/>
                <a:ea typeface="Open Sans"/>
                <a:cs typeface="Open Sans"/>
                <a:sym typeface="Open Sans"/>
              </a:rPr>
              <a:t> to share your ideas with the class.</a:t>
            </a:r>
            <a:endParaRPr sz="2100" dirty="0">
              <a:solidFill>
                <a:srgbClr val="282323"/>
              </a:solidFill>
              <a:latin typeface="Open Sans"/>
              <a:ea typeface="Open Sans"/>
              <a:cs typeface="Open Sans"/>
              <a:sym typeface="Open Sans"/>
            </a:endParaRPr>
          </a:p>
          <a:p>
            <a:pPr marL="457200" lvl="0" indent="-361950" algn="l" rtl="0">
              <a:spcBef>
                <a:spcPts val="0"/>
              </a:spcBef>
              <a:spcAft>
                <a:spcPts val="0"/>
              </a:spcAft>
              <a:buClr>
                <a:srgbClr val="282323"/>
              </a:buClr>
              <a:buSzPts val="2100"/>
              <a:buFont typeface="Lato"/>
              <a:buChar char="-"/>
            </a:pPr>
            <a:r>
              <a:rPr lang="en" sz="2100" b="1" dirty="0">
                <a:solidFill>
                  <a:srgbClr val="282323"/>
                </a:solidFill>
                <a:latin typeface="Open Sans"/>
                <a:ea typeface="Open Sans"/>
                <a:cs typeface="Open Sans"/>
                <a:sym typeface="Open Sans"/>
              </a:rPr>
              <a:t>All</a:t>
            </a:r>
            <a:r>
              <a:rPr lang="en" sz="2100" dirty="0">
                <a:solidFill>
                  <a:srgbClr val="282323"/>
                </a:solidFill>
                <a:latin typeface="Open Sans"/>
                <a:ea typeface="Open Sans"/>
                <a:cs typeface="Open Sans"/>
                <a:sym typeface="Open Sans"/>
              </a:rPr>
              <a:t> ideas are welcome.</a:t>
            </a:r>
            <a:endParaRPr sz="2100" dirty="0">
              <a:solidFill>
                <a:srgbClr val="282323"/>
              </a:solidFill>
              <a:latin typeface="Open Sans"/>
              <a:ea typeface="Open Sans"/>
              <a:cs typeface="Open Sans"/>
              <a:sym typeface="Open Sans"/>
            </a:endParaRPr>
          </a:p>
          <a:p>
            <a:pPr marL="457200" lvl="0" indent="-361950" algn="l" rtl="0">
              <a:spcBef>
                <a:spcPts val="0"/>
              </a:spcBef>
              <a:spcAft>
                <a:spcPts val="0"/>
              </a:spcAft>
              <a:buClr>
                <a:srgbClr val="282323"/>
              </a:buClr>
              <a:buSzPts val="2100"/>
              <a:buFont typeface="Lato"/>
              <a:buChar char="-"/>
            </a:pPr>
            <a:r>
              <a:rPr lang="en" sz="2100" dirty="0">
                <a:solidFill>
                  <a:srgbClr val="282323"/>
                </a:solidFill>
                <a:latin typeface="Open Sans"/>
                <a:ea typeface="Open Sans"/>
                <a:cs typeface="Open Sans"/>
                <a:sym typeface="Open Sans"/>
              </a:rPr>
              <a:t>Be </a:t>
            </a:r>
            <a:r>
              <a:rPr lang="en" sz="2100" b="1" dirty="0">
                <a:solidFill>
                  <a:srgbClr val="282323"/>
                </a:solidFill>
                <a:latin typeface="Open Sans"/>
                <a:ea typeface="Open Sans"/>
                <a:cs typeface="Open Sans"/>
                <a:sym typeface="Open Sans"/>
              </a:rPr>
              <a:t>respectful</a:t>
            </a:r>
            <a:r>
              <a:rPr lang="en" sz="2100" dirty="0">
                <a:solidFill>
                  <a:srgbClr val="282323"/>
                </a:solidFill>
                <a:latin typeface="Open Sans"/>
                <a:ea typeface="Open Sans"/>
                <a:cs typeface="Open Sans"/>
                <a:sym typeface="Open Sans"/>
              </a:rPr>
              <a:t> of others’ ideas!</a:t>
            </a:r>
            <a:endParaRPr sz="2100" dirty="0">
              <a:solidFill>
                <a:srgbClr val="282323"/>
              </a:solidFill>
              <a:latin typeface="Open Sans"/>
              <a:ea typeface="Open Sans"/>
              <a:cs typeface="Open Sans"/>
              <a:sym typeface="Open Sans"/>
            </a:endParaRPr>
          </a:p>
          <a:p>
            <a:pPr marL="914400" lvl="1" indent="-361950" algn="l" rtl="0">
              <a:spcBef>
                <a:spcPts val="0"/>
              </a:spcBef>
              <a:spcAft>
                <a:spcPts val="0"/>
              </a:spcAft>
              <a:buClr>
                <a:srgbClr val="282323"/>
              </a:buClr>
              <a:buSzPts val="2100"/>
              <a:buFont typeface="Open Sans"/>
              <a:buChar char="-"/>
            </a:pPr>
            <a:r>
              <a:rPr lang="en" sz="2100" dirty="0">
                <a:solidFill>
                  <a:srgbClr val="282323"/>
                </a:solidFill>
                <a:latin typeface="Open Sans"/>
                <a:ea typeface="Open Sans"/>
                <a:cs typeface="Open Sans"/>
                <a:sym typeface="Open Sans"/>
              </a:rPr>
              <a:t>It’s okay if you disagree! </a:t>
            </a:r>
            <a:endParaRPr sz="2100" dirty="0">
              <a:solidFill>
                <a:srgbClr val="282323"/>
              </a:solidFill>
              <a:latin typeface="Open Sans"/>
              <a:ea typeface="Open Sans"/>
              <a:cs typeface="Open Sans"/>
              <a:sym typeface="Open Sans"/>
            </a:endParaRPr>
          </a:p>
          <a:p>
            <a:pPr marL="914400" lvl="1" indent="-361950" algn="l" rtl="0">
              <a:spcBef>
                <a:spcPts val="0"/>
              </a:spcBef>
              <a:spcAft>
                <a:spcPts val="0"/>
              </a:spcAft>
              <a:buClr>
                <a:srgbClr val="282323"/>
              </a:buClr>
              <a:buSzPts val="2100"/>
              <a:buFont typeface="Open Sans"/>
              <a:buChar char="-"/>
            </a:pPr>
            <a:r>
              <a:rPr lang="en" sz="2100" dirty="0">
                <a:solidFill>
                  <a:srgbClr val="282323"/>
                </a:solidFill>
                <a:latin typeface="Open Sans"/>
                <a:ea typeface="Open Sans"/>
                <a:cs typeface="Open Sans"/>
                <a:sym typeface="Open Sans"/>
              </a:rPr>
              <a:t>Build off each others’ ideas.</a:t>
            </a:r>
            <a:endParaRPr sz="2100" dirty="0">
              <a:solidFill>
                <a:srgbClr val="282323"/>
              </a:solidFill>
              <a:latin typeface="Open Sans"/>
              <a:ea typeface="Open Sans"/>
              <a:cs typeface="Open Sans"/>
              <a:sym typeface="Open Sans"/>
            </a:endParaRPr>
          </a:p>
          <a:p>
            <a:pPr marL="0" lvl="0" indent="0" algn="l" rtl="0">
              <a:spcBef>
                <a:spcPts val="1200"/>
              </a:spcBef>
              <a:spcAft>
                <a:spcPts val="1200"/>
              </a:spcAft>
              <a:buNone/>
            </a:pPr>
            <a:r>
              <a:rPr lang="en" sz="2100" dirty="0">
                <a:solidFill>
                  <a:srgbClr val="282323"/>
                </a:solidFill>
                <a:latin typeface="Open Sans"/>
                <a:ea typeface="Open Sans"/>
                <a:cs typeface="Open Sans"/>
                <a:sym typeface="Open Sans"/>
              </a:rPr>
              <a:t>Next: One minute to quietly observe…</a:t>
            </a:r>
            <a:endParaRPr sz="2100" dirty="0">
              <a:solidFill>
                <a:srgbClr val="282323"/>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dirty="0"/>
          </a:p>
        </p:txBody>
      </p:sp>
      <p:sp>
        <p:nvSpPr>
          <p:cNvPr id="61" name="Google Shape;61;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62" name="Google Shape;62;p14" descr="A grey basemap with continents and oceans labeled. A layer over the oceans show sea surface temperature anomaly from August 2023.">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0" y="574624"/>
            <a:ext cx="9137751" cy="4568876"/>
          </a:xfrm>
          <a:prstGeom prst="rect">
            <a:avLst/>
          </a:prstGeom>
          <a:noFill/>
          <a:ln>
            <a:noFill/>
          </a:ln>
        </p:spPr>
      </p:pic>
      <p:sp>
        <p:nvSpPr>
          <p:cNvPr id="3" name="TextBox 2">
            <a:extLst>
              <a:ext uri="{FF2B5EF4-FFF2-40B4-BE49-F238E27FC236}">
                <a16:creationId xmlns:a16="http://schemas.microsoft.com/office/drawing/2014/main" id="{23ABD09B-C7C6-4853-9C80-EF96C481594C}"/>
              </a:ext>
            </a:extLst>
          </p:cNvPr>
          <p:cNvSpPr txBox="1"/>
          <p:nvPr/>
        </p:nvSpPr>
        <p:spPr>
          <a:xfrm>
            <a:off x="1632857" y="57150"/>
            <a:ext cx="6351814" cy="369332"/>
          </a:xfrm>
          <a:prstGeom prst="rect">
            <a:avLst/>
          </a:prstGeom>
          <a:noFill/>
        </p:spPr>
        <p:txBody>
          <a:bodyPr wrap="square" rtlCol="0">
            <a:spAutoFit/>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What’s going on in this image?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dirty="0"/>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69" name="Google Shape;69;p15" descr="A grey basemap with continents and oceans labeled. A layer over the oceans show sea surface temperature anomaly from August 2023."/>
          <p:cNvPicPr preferRelativeResize="0"/>
          <p:nvPr/>
        </p:nvPicPr>
        <p:blipFill>
          <a:blip r:embed="rId3">
            <a:alphaModFix/>
          </a:blip>
          <a:stretch>
            <a:fillRect/>
          </a:stretch>
        </p:blipFill>
        <p:spPr>
          <a:xfrm>
            <a:off x="0" y="574624"/>
            <a:ext cx="9137751" cy="4568876"/>
          </a:xfrm>
          <a:prstGeom prst="rect">
            <a:avLst/>
          </a:prstGeom>
          <a:noFill/>
          <a:ln>
            <a:noFill/>
          </a:ln>
        </p:spPr>
      </p:pic>
      <p:pic>
        <p:nvPicPr>
          <p:cNvPr id="70" name="Google Shape;70;p15" descr="A colorbar for Sea Surface Temperature Anomaly of July 2023. It goes from 9 degrees Fahrenheit as dark red to -9 degrees Fahrenheit as blue."/>
          <p:cNvPicPr preferRelativeResize="0"/>
          <p:nvPr/>
        </p:nvPicPr>
        <p:blipFill rotWithShape="1">
          <a:blip r:embed="rId4">
            <a:alphaModFix/>
          </a:blip>
          <a:srcRect l="4197" t="28806" r="1906" b="40804"/>
          <a:stretch/>
        </p:blipFill>
        <p:spPr>
          <a:xfrm>
            <a:off x="1211262" y="4426609"/>
            <a:ext cx="2336610" cy="716891"/>
          </a:xfrm>
          <a:prstGeom prst="rect">
            <a:avLst/>
          </a:prstGeom>
          <a:noFill/>
          <a:ln>
            <a:noFill/>
          </a:ln>
        </p:spPr>
      </p:pic>
      <p:sp>
        <p:nvSpPr>
          <p:cNvPr id="6" name="TextBox 5">
            <a:extLst>
              <a:ext uri="{FF2B5EF4-FFF2-40B4-BE49-F238E27FC236}">
                <a16:creationId xmlns:a16="http://schemas.microsoft.com/office/drawing/2014/main" id="{0EA5C08D-FA3B-432A-B688-CF3144057A16}"/>
              </a:ext>
            </a:extLst>
          </p:cNvPr>
          <p:cNvSpPr txBox="1"/>
          <p:nvPr/>
        </p:nvSpPr>
        <p:spPr>
          <a:xfrm>
            <a:off x="1660289" y="61477"/>
            <a:ext cx="6351814" cy="369332"/>
          </a:xfrm>
          <a:prstGeom prst="rect">
            <a:avLst/>
          </a:prstGeom>
          <a:noFill/>
        </p:spPr>
        <p:txBody>
          <a:bodyPr wrap="square" rtlCol="0">
            <a:spAutoFit/>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What’s going on in this image?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a:extLst>
              <a:ext uri="{C183D7F6-B498-43B3-948B-1728B52AA6E4}">
                <adec:decorative xmlns:adec="http://schemas.microsoft.com/office/drawing/2017/decorative" val="0"/>
              </a:ext>
            </a:extLst>
          </p:cNvPr>
          <p:cNvSpPr txBox="1"/>
          <p:nvPr/>
        </p:nvSpPr>
        <p:spPr>
          <a:xfrm>
            <a:off x="290350" y="504000"/>
            <a:ext cx="2773800" cy="42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dk1"/>
                </a:solidFill>
                <a:latin typeface="Open Sans"/>
                <a:ea typeface="Open Sans"/>
                <a:cs typeface="Open Sans"/>
                <a:sym typeface="Open Sans"/>
              </a:rPr>
              <a:t>What is different and what is similar about these two different time periods of the same mapped data?</a:t>
            </a:r>
            <a:endParaRPr sz="18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18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1800"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1800" dirty="0">
                <a:solidFill>
                  <a:schemeClr val="dk1"/>
                </a:solidFill>
                <a:latin typeface="Open Sans"/>
                <a:ea typeface="Open Sans"/>
                <a:cs typeface="Open Sans"/>
                <a:sym typeface="Open Sans"/>
              </a:rPr>
              <a:t>Fill out the Venn diagram with your answers.</a:t>
            </a:r>
            <a:endParaRPr sz="1800" dirty="0">
              <a:solidFill>
                <a:schemeClr val="dk1"/>
              </a:solidFill>
              <a:latin typeface="Open Sans"/>
              <a:ea typeface="Open Sans"/>
              <a:cs typeface="Open Sans"/>
              <a:sym typeface="Open Sans"/>
            </a:endParaRPr>
          </a:p>
        </p:txBody>
      </p:sp>
      <p:sp>
        <p:nvSpPr>
          <p:cNvPr id="76" name="Google Shape;76;p16"/>
          <p:cNvSpPr txBox="1"/>
          <p:nvPr/>
        </p:nvSpPr>
        <p:spPr>
          <a:xfrm>
            <a:off x="2864450" y="121350"/>
            <a:ext cx="1226400" cy="50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Map A:</a:t>
            </a:r>
            <a:endParaRPr sz="1800">
              <a:solidFill>
                <a:schemeClr val="dk1"/>
              </a:solidFill>
            </a:endParaRPr>
          </a:p>
          <a:p>
            <a:pPr marL="0" lvl="0" indent="0" algn="l" rtl="0">
              <a:spcBef>
                <a:spcPts val="0"/>
              </a:spcBef>
              <a:spcAft>
                <a:spcPts val="0"/>
              </a:spcAft>
              <a:buNone/>
            </a:pPr>
            <a:r>
              <a:rPr lang="en" sz="1300">
                <a:solidFill>
                  <a:schemeClr val="dk1"/>
                </a:solidFill>
              </a:rPr>
              <a:t>August 2023</a:t>
            </a:r>
            <a:endParaRPr sz="1300">
              <a:solidFill>
                <a:schemeClr val="dk1"/>
              </a:solidFill>
            </a:endParaRPr>
          </a:p>
        </p:txBody>
      </p:sp>
      <p:pic>
        <p:nvPicPr>
          <p:cNvPr id="78" name="Google Shape;78;p16" descr="A grey basemap with continents and oceans labeled. A layer over the oceans show sea surface temperature anomaly from August 2023."/>
          <p:cNvPicPr preferRelativeResize="0"/>
          <p:nvPr/>
        </p:nvPicPr>
        <p:blipFill>
          <a:blip r:embed="rId3">
            <a:alphaModFix/>
          </a:blip>
          <a:stretch>
            <a:fillRect/>
          </a:stretch>
        </p:blipFill>
        <p:spPr>
          <a:xfrm>
            <a:off x="4090850" y="0"/>
            <a:ext cx="5053148" cy="2526574"/>
          </a:xfrm>
          <a:prstGeom prst="rect">
            <a:avLst/>
          </a:prstGeom>
          <a:noFill/>
          <a:ln>
            <a:noFill/>
          </a:ln>
        </p:spPr>
      </p:pic>
      <p:sp>
        <p:nvSpPr>
          <p:cNvPr id="77" name="Google Shape;77;p16"/>
          <p:cNvSpPr txBox="1"/>
          <p:nvPr/>
        </p:nvSpPr>
        <p:spPr>
          <a:xfrm>
            <a:off x="2548451" y="2771675"/>
            <a:ext cx="1484597" cy="50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dk1"/>
                </a:solidFill>
              </a:rPr>
              <a:t>Map B:</a:t>
            </a:r>
            <a:endParaRPr sz="1800" dirty="0">
              <a:solidFill>
                <a:schemeClr val="dk1"/>
              </a:solidFill>
            </a:endParaRPr>
          </a:p>
          <a:p>
            <a:pPr marL="0" lvl="0" indent="0" algn="l" rtl="0">
              <a:spcBef>
                <a:spcPts val="0"/>
              </a:spcBef>
              <a:spcAft>
                <a:spcPts val="0"/>
              </a:spcAft>
              <a:buNone/>
            </a:pPr>
            <a:r>
              <a:rPr lang="en" sz="1300" dirty="0">
                <a:solidFill>
                  <a:schemeClr val="dk1"/>
                </a:solidFill>
              </a:rPr>
              <a:t>September 2024</a:t>
            </a:r>
            <a:endParaRPr sz="1300" dirty="0">
              <a:solidFill>
                <a:schemeClr val="dk1"/>
              </a:solidFill>
            </a:endParaRPr>
          </a:p>
        </p:txBody>
      </p:sp>
      <p:pic>
        <p:nvPicPr>
          <p:cNvPr id="79" name="Google Shape;79;p16"/>
          <p:cNvPicPr preferRelativeResize="0"/>
          <p:nvPr/>
        </p:nvPicPr>
        <p:blipFill>
          <a:blip r:embed="rId4"/>
          <a:srcRect/>
          <a:stretch/>
        </p:blipFill>
        <p:spPr>
          <a:xfrm>
            <a:off x="4090853" y="2571750"/>
            <a:ext cx="5053147" cy="2526574"/>
          </a:xfrm>
          <a:prstGeom prst="rect">
            <a:avLst/>
          </a:prstGeom>
          <a:noFill/>
          <a:ln>
            <a:noFill/>
          </a:ln>
        </p:spPr>
      </p:pic>
      <p:pic>
        <p:nvPicPr>
          <p:cNvPr id="80" name="Google Shape;80;p16" descr="A colorbar for Sea Surface Temperature Anomaly.  It goes from 9 degrees Fahrenheit as dark red to -9 degrees Fahrenheit as blue."/>
          <p:cNvPicPr preferRelativeResize="0"/>
          <p:nvPr/>
        </p:nvPicPr>
        <p:blipFill rotWithShape="1">
          <a:blip r:embed="rId5">
            <a:alphaModFix/>
          </a:blip>
          <a:srcRect l="4196" t="37913" b="40804"/>
          <a:stretch/>
        </p:blipFill>
        <p:spPr>
          <a:xfrm>
            <a:off x="63750" y="3811310"/>
            <a:ext cx="4027100" cy="8932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3779100" cy="2526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577" dirty="0">
                <a:latin typeface="Open Sans"/>
                <a:ea typeface="Open Sans"/>
                <a:cs typeface="Open Sans"/>
                <a:sym typeface="Open Sans"/>
              </a:rPr>
              <a:t>Using your Venn Diagram, write two questions that scientists might study based on your observations.</a:t>
            </a:r>
            <a:endParaRPr sz="2577" dirty="0">
              <a:latin typeface="Open Sans"/>
              <a:ea typeface="Open Sans"/>
              <a:cs typeface="Open Sans"/>
              <a:sym typeface="Open Sans"/>
            </a:endParaRPr>
          </a:p>
          <a:p>
            <a:pPr marL="0" lvl="0" indent="0" algn="l" rtl="0">
              <a:spcBef>
                <a:spcPts val="0"/>
              </a:spcBef>
              <a:spcAft>
                <a:spcPts val="0"/>
              </a:spcAft>
              <a:buNone/>
            </a:pPr>
            <a:endParaRPr sz="1688" dirty="0">
              <a:latin typeface="Open Sans"/>
              <a:ea typeface="Open Sans"/>
              <a:cs typeface="Open Sans"/>
              <a:sym typeface="Open Sans"/>
            </a:endParaRPr>
          </a:p>
          <a:p>
            <a:pPr marL="0" lvl="0" indent="0" algn="l" rtl="0">
              <a:spcBef>
                <a:spcPts val="0"/>
              </a:spcBef>
              <a:spcAft>
                <a:spcPts val="0"/>
              </a:spcAft>
              <a:buNone/>
            </a:pPr>
            <a:r>
              <a:rPr lang="en" sz="1688" dirty="0">
                <a:latin typeface="Open Sans"/>
                <a:ea typeface="Open Sans"/>
                <a:cs typeface="Open Sans"/>
                <a:sym typeface="Open Sans"/>
              </a:rPr>
              <a:t>(on your worksheet)</a:t>
            </a:r>
            <a:endParaRPr sz="1688" dirty="0">
              <a:latin typeface="Open Sans"/>
              <a:ea typeface="Open Sans"/>
              <a:cs typeface="Open Sans"/>
              <a:sym typeface="Open Sans"/>
            </a:endParaRPr>
          </a:p>
        </p:txBody>
      </p:sp>
      <p:pic>
        <p:nvPicPr>
          <p:cNvPr id="86" name="Google Shape;86;p17" descr="A grey basemap with continents and oceans labeled. A layer over the oceans show sea surface temperature anomaly from August 2023."/>
          <p:cNvPicPr preferRelativeResize="0"/>
          <p:nvPr/>
        </p:nvPicPr>
        <p:blipFill>
          <a:blip r:embed="rId3">
            <a:alphaModFix/>
          </a:blip>
          <a:stretch>
            <a:fillRect/>
          </a:stretch>
        </p:blipFill>
        <p:spPr>
          <a:xfrm>
            <a:off x="4090852" y="0"/>
            <a:ext cx="5053148" cy="2526574"/>
          </a:xfrm>
          <a:prstGeom prst="rect">
            <a:avLst/>
          </a:prstGeom>
          <a:noFill/>
          <a:ln>
            <a:noFill/>
          </a:ln>
        </p:spPr>
      </p:pic>
      <p:pic>
        <p:nvPicPr>
          <p:cNvPr id="88" name="Google Shape;88;p17" descr="A colorbar for Sea Surface Temperature Anomaly.  It goes from 9 degrees Fahrenheit as dark red to -9 degrees Fahrenheit as blue."/>
          <p:cNvPicPr preferRelativeResize="0"/>
          <p:nvPr/>
        </p:nvPicPr>
        <p:blipFill rotWithShape="1">
          <a:blip r:embed="rId4">
            <a:alphaModFix/>
          </a:blip>
          <a:srcRect l="4196" t="37913" b="40804"/>
          <a:stretch/>
        </p:blipFill>
        <p:spPr>
          <a:xfrm>
            <a:off x="290350" y="3958750"/>
            <a:ext cx="3362400" cy="745850"/>
          </a:xfrm>
          <a:prstGeom prst="rect">
            <a:avLst/>
          </a:prstGeom>
          <a:noFill/>
          <a:ln>
            <a:noFill/>
          </a:ln>
        </p:spPr>
      </p:pic>
      <p:pic>
        <p:nvPicPr>
          <p:cNvPr id="6" name="Google Shape;79;p16">
            <a:extLst>
              <a:ext uri="{FF2B5EF4-FFF2-40B4-BE49-F238E27FC236}">
                <a16:creationId xmlns:a16="http://schemas.microsoft.com/office/drawing/2014/main" id="{9E9023F7-356E-4649-BACD-6B6D573E00FE}"/>
              </a:ext>
            </a:extLst>
          </p:cNvPr>
          <p:cNvPicPr preferRelativeResize="0"/>
          <p:nvPr/>
        </p:nvPicPr>
        <p:blipFill>
          <a:blip r:embed="rId5"/>
          <a:srcRect/>
          <a:stretch/>
        </p:blipFill>
        <p:spPr>
          <a:xfrm>
            <a:off x="4090853" y="2571750"/>
            <a:ext cx="5053147" cy="25265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Open Sans"/>
                <a:ea typeface="Open Sans"/>
                <a:cs typeface="Open Sans"/>
                <a:sym typeface="Open Sans"/>
              </a:rPr>
              <a:t>End of </a:t>
            </a:r>
            <a:r>
              <a:rPr lang="en" i="1" dirty="0">
                <a:latin typeface="Open Sans"/>
                <a:ea typeface="Open Sans"/>
                <a:cs typeface="Open Sans"/>
                <a:sym typeface="Open Sans"/>
              </a:rPr>
              <a:t>Data Lens</a:t>
            </a:r>
            <a:endParaRPr i="1" dirty="0">
              <a:latin typeface="Open Sans"/>
              <a:ea typeface="Open Sans"/>
              <a:cs typeface="Open Sans"/>
              <a:sym typeface="Open Sans"/>
            </a:endParaRPr>
          </a:p>
        </p:txBody>
      </p:sp>
      <p:sp>
        <p:nvSpPr>
          <p:cNvPr id="94" name="Google Shape;94;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Open Sans"/>
                <a:ea typeface="Open Sans"/>
                <a:cs typeface="Open Sans"/>
                <a:sym typeface="Open Sans"/>
              </a:rPr>
              <a:t>Want to learn more about sea surface temperature anomaly (SSTA) data from NOAA’s Science On a Sphere? </a:t>
            </a:r>
            <a:endParaRPr dirty="0">
              <a:latin typeface="Open Sans"/>
              <a:ea typeface="Open Sans"/>
              <a:cs typeface="Open Sans"/>
              <a:sym typeface="Open Sans"/>
            </a:endParaRPr>
          </a:p>
          <a:p>
            <a:pPr marL="0" lvl="0" indent="0" algn="l" rtl="0">
              <a:spcBef>
                <a:spcPts val="1200"/>
              </a:spcBef>
              <a:spcAft>
                <a:spcPts val="1200"/>
              </a:spcAft>
              <a:buNone/>
            </a:pPr>
            <a:r>
              <a:rPr lang="en" dirty="0">
                <a:latin typeface="Open Sans"/>
                <a:ea typeface="Open Sans"/>
                <a:cs typeface="Open Sans"/>
                <a:sym typeface="Open Sans"/>
              </a:rPr>
              <a:t>Read the dataset description on the next slide.</a:t>
            </a:r>
            <a:endParaRPr dirty="0">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Open Sans"/>
                <a:ea typeface="Open Sans"/>
                <a:cs typeface="Open Sans"/>
                <a:sym typeface="Open Sans"/>
              </a:rPr>
              <a:t>About the data: </a:t>
            </a:r>
            <a:r>
              <a:rPr lang="en" u="sng" dirty="0">
                <a:solidFill>
                  <a:schemeClr val="hlink"/>
                </a:solidFill>
                <a:latin typeface="Open Sans"/>
                <a:ea typeface="Open Sans"/>
                <a:cs typeface="Open Sans"/>
                <a:sym typeface="Open Sans"/>
                <a:hlinkClick r:id="rId3"/>
              </a:rPr>
              <a:t>Sea Surface Temperature Anomaly</a:t>
            </a:r>
            <a:endParaRPr dirty="0">
              <a:latin typeface="Open Sans"/>
              <a:ea typeface="Open Sans"/>
              <a:cs typeface="Open Sans"/>
              <a:sym typeface="Open Sans"/>
            </a:endParaRPr>
          </a:p>
        </p:txBody>
      </p:sp>
      <p:sp>
        <p:nvSpPr>
          <p:cNvPr id="100" name="Google Shape;100;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29">
                <a:solidFill>
                  <a:srgbClr val="1B1B1B"/>
                </a:solidFill>
                <a:highlight>
                  <a:srgbClr val="FFFFFF"/>
                </a:highlight>
                <a:latin typeface="Open Sans"/>
                <a:ea typeface="Open Sans"/>
                <a:cs typeface="Open Sans"/>
                <a:sym typeface="Open Sans"/>
              </a:rPr>
              <a:t>This real-time sea surface temperature data comes from NOAA's Coral Reef Watch. It helps scientists monitor coral reefs by tracking changes in ocean temperature, which can lead to coral bleaching. The data is collected by satellites from the U.S. and other countries like Japan and Europe.</a:t>
            </a:r>
            <a:endParaRPr sz="1129">
              <a:solidFill>
                <a:srgbClr val="1B1B1B"/>
              </a:solidFill>
              <a:highlight>
                <a:srgbClr val="FFFFFF"/>
              </a:highlight>
              <a:latin typeface="Open Sans"/>
              <a:ea typeface="Open Sans"/>
              <a:cs typeface="Open Sans"/>
              <a:sym typeface="Open Sans"/>
            </a:endParaRPr>
          </a:p>
          <a:p>
            <a:pPr marL="0" lvl="0" indent="0" algn="l" rtl="0">
              <a:spcBef>
                <a:spcPts val="1200"/>
              </a:spcBef>
              <a:spcAft>
                <a:spcPts val="0"/>
              </a:spcAft>
              <a:buClr>
                <a:schemeClr val="dk1"/>
              </a:buClr>
              <a:buSzPts val="1100"/>
              <a:buFont typeface="Arial"/>
              <a:buNone/>
            </a:pPr>
            <a:r>
              <a:rPr lang="en" sz="1129">
                <a:solidFill>
                  <a:srgbClr val="1B1B1B"/>
                </a:solidFill>
                <a:highlight>
                  <a:srgbClr val="FFFFFF"/>
                </a:highlight>
                <a:latin typeface="Open Sans"/>
                <a:ea typeface="Open Sans"/>
                <a:cs typeface="Open Sans"/>
                <a:sym typeface="Open Sans"/>
              </a:rPr>
              <a:t>To understand the ocean's temperature, scientists compare today’s sea surface temperature with the long-term average temperature for that day. The difference between these two temperatures is called a “sea surface temperature anomaly.” </a:t>
            </a:r>
            <a:endParaRPr sz="1129">
              <a:solidFill>
                <a:srgbClr val="1B1B1B"/>
              </a:solidFill>
              <a:highlight>
                <a:srgbClr val="FFFFFF"/>
              </a:highlight>
              <a:latin typeface="Open Sans"/>
              <a:ea typeface="Open Sans"/>
              <a:cs typeface="Open Sans"/>
              <a:sym typeface="Open Sans"/>
            </a:endParaRPr>
          </a:p>
          <a:p>
            <a:pPr marL="0" lvl="0" indent="0" algn="l" rtl="0">
              <a:spcBef>
                <a:spcPts val="1200"/>
              </a:spcBef>
              <a:spcAft>
                <a:spcPts val="0"/>
              </a:spcAft>
              <a:buClr>
                <a:schemeClr val="dk1"/>
              </a:buClr>
              <a:buSzPts val="1100"/>
              <a:buFont typeface="Arial"/>
              <a:buNone/>
            </a:pPr>
            <a:r>
              <a:rPr lang="en" sz="1129">
                <a:solidFill>
                  <a:srgbClr val="1B1B1B"/>
                </a:solidFill>
                <a:highlight>
                  <a:srgbClr val="FFFFFF"/>
                </a:highlight>
                <a:latin typeface="Open Sans"/>
                <a:ea typeface="Open Sans"/>
                <a:cs typeface="Open Sans"/>
                <a:sym typeface="Open Sans"/>
              </a:rPr>
              <a:t>This data is very detailed, with each pixel showing about 5 kilometers of the ocean. You can see big patterns like El Niño and La Niña - which happen in the Pacific Ocean near Peru in South America - but also smaller events like hurricanes.</a:t>
            </a:r>
            <a:endParaRPr sz="1129">
              <a:solidFill>
                <a:srgbClr val="1B1B1B"/>
              </a:solidFill>
              <a:highlight>
                <a:srgbClr val="FFFFFF"/>
              </a:highlight>
              <a:latin typeface="Open Sans"/>
              <a:ea typeface="Open Sans"/>
              <a:cs typeface="Open Sans"/>
              <a:sym typeface="Open Sans"/>
            </a:endParaRPr>
          </a:p>
          <a:p>
            <a:pPr marL="0" lvl="0" indent="0" algn="l" rtl="0">
              <a:spcBef>
                <a:spcPts val="1200"/>
              </a:spcBef>
              <a:spcAft>
                <a:spcPts val="0"/>
              </a:spcAft>
              <a:buClr>
                <a:schemeClr val="dk1"/>
              </a:buClr>
              <a:buSzPts val="1100"/>
              <a:buFont typeface="Arial"/>
              <a:buNone/>
            </a:pPr>
            <a:r>
              <a:rPr lang="en" sz="1129">
                <a:solidFill>
                  <a:srgbClr val="1B1B1B"/>
                </a:solidFill>
                <a:highlight>
                  <a:srgbClr val="FFFFFF"/>
                </a:highlight>
                <a:latin typeface="Open Sans"/>
                <a:ea typeface="Open Sans"/>
                <a:cs typeface="Open Sans"/>
                <a:sym typeface="Open Sans"/>
              </a:rPr>
              <a:t>Just like the air around us, the ocean’s temperature is always changing. However, water takes longer to heat up and cool down than air, so the ocean doesn’t change as much day-to-day. But you can see seasonal changes, like how warm water spreads toward the U.S. in summer and pulls back in winter.</a:t>
            </a:r>
            <a:endParaRPr sz="1129">
              <a:solidFill>
                <a:srgbClr val="1B1B1B"/>
              </a:solidFill>
              <a:highlight>
                <a:srgbClr val="FFFFFF"/>
              </a:highlight>
              <a:latin typeface="Open Sans"/>
              <a:ea typeface="Open Sans"/>
              <a:cs typeface="Open Sans"/>
              <a:sym typeface="Open Sans"/>
            </a:endParaRPr>
          </a:p>
          <a:p>
            <a:pPr marL="0" lvl="0" indent="0" algn="l" rtl="0">
              <a:spcBef>
                <a:spcPts val="1200"/>
              </a:spcBef>
              <a:spcAft>
                <a:spcPts val="0"/>
              </a:spcAft>
              <a:buClr>
                <a:schemeClr val="dk1"/>
              </a:buClr>
              <a:buSzPts val="1100"/>
              <a:buFont typeface="Arial"/>
              <a:buNone/>
            </a:pPr>
            <a:r>
              <a:rPr lang="en" sz="1129">
                <a:solidFill>
                  <a:srgbClr val="1B1B1B"/>
                </a:solidFill>
                <a:highlight>
                  <a:srgbClr val="FFFFFF"/>
                </a:highlight>
                <a:latin typeface="Open Sans"/>
                <a:ea typeface="Open Sans"/>
                <a:cs typeface="Open Sans"/>
                <a:sym typeface="Open Sans"/>
              </a:rPr>
              <a:t>Scientists study these temperature changes because they are important for understanding things like coral reef health, hurricanes, and global weather patterns like El Niño and La Niña.</a:t>
            </a:r>
            <a:endParaRPr sz="1129">
              <a:solidFill>
                <a:srgbClr val="1B1B1B"/>
              </a:solidFill>
              <a:highlight>
                <a:srgbClr val="FFFFFF"/>
              </a:highlight>
              <a:latin typeface="Open Sans"/>
              <a:ea typeface="Open Sans"/>
              <a:cs typeface="Open Sans"/>
              <a:sym typeface="Open Sans"/>
            </a:endParaRPr>
          </a:p>
          <a:p>
            <a:pPr marL="0" lvl="0" indent="0" algn="l" rtl="0">
              <a:spcBef>
                <a:spcPts val="1200"/>
              </a:spcBef>
              <a:spcAft>
                <a:spcPts val="0"/>
              </a:spcAft>
              <a:buSzPts val="440"/>
              <a:buNone/>
            </a:pPr>
            <a:endParaRPr sz="1129">
              <a:solidFill>
                <a:srgbClr val="1B1B1B"/>
              </a:solidFill>
              <a:highlight>
                <a:srgbClr val="FFFFFF"/>
              </a:highlight>
              <a:latin typeface="Open Sans"/>
              <a:ea typeface="Open Sans"/>
              <a:cs typeface="Open Sans"/>
              <a:sym typeface="Open Sans"/>
            </a:endParaRPr>
          </a:p>
          <a:p>
            <a:pPr marL="0" lvl="0" indent="0" algn="l" rtl="0">
              <a:spcBef>
                <a:spcPts val="1200"/>
              </a:spcBef>
              <a:spcAft>
                <a:spcPts val="0"/>
              </a:spcAft>
              <a:buSzPts val="440"/>
              <a:buNone/>
            </a:pPr>
            <a:r>
              <a:rPr lang="en" sz="920"/>
              <a:t>Source: NOAA Science On a Sphere</a:t>
            </a:r>
            <a:endParaRPr sz="920"/>
          </a:p>
          <a:p>
            <a:pPr marL="0" lvl="0" indent="0" algn="l" rtl="0">
              <a:spcBef>
                <a:spcPts val="1200"/>
              </a:spcBef>
              <a:spcAft>
                <a:spcPts val="1200"/>
              </a:spcAft>
              <a:buSzPts val="440"/>
              <a:buNone/>
            </a:pPr>
            <a:endParaRPr sz="72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Open Sans"/>
                <a:ea typeface="Open Sans"/>
                <a:cs typeface="Open Sans"/>
                <a:sym typeface="Open Sans"/>
              </a:rPr>
              <a:t>Extensions</a:t>
            </a:r>
            <a:endParaRPr dirty="0">
              <a:latin typeface="Open Sans"/>
              <a:ea typeface="Open Sans"/>
              <a:cs typeface="Open Sans"/>
              <a:sym typeface="Open Sans"/>
            </a:endParaRPr>
          </a:p>
        </p:txBody>
      </p:sp>
      <p:sp>
        <p:nvSpPr>
          <p:cNvPr id="106" name="Google Shape;10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800"/>
              </a:spcBef>
              <a:spcAft>
                <a:spcPts val="0"/>
              </a:spcAft>
              <a:buClr>
                <a:schemeClr val="dk1"/>
              </a:buClr>
              <a:buSzPts val="1100"/>
              <a:buFont typeface="Arial"/>
              <a:buNone/>
            </a:pPr>
            <a:r>
              <a:rPr lang="en" sz="1600" dirty="0">
                <a:solidFill>
                  <a:schemeClr val="dk1"/>
                </a:solidFill>
                <a:latin typeface="Open Sans"/>
                <a:ea typeface="Open Sans"/>
                <a:cs typeface="Open Sans"/>
                <a:sym typeface="Open Sans"/>
              </a:rPr>
              <a:t>Student-led activities </a:t>
            </a:r>
            <a:endParaRPr sz="1600" dirty="0">
              <a:solidFill>
                <a:schemeClr val="dk1"/>
              </a:solidFill>
              <a:latin typeface="Open Sans"/>
              <a:ea typeface="Open Sans"/>
              <a:cs typeface="Open Sans"/>
              <a:sym typeface="Open Sans"/>
            </a:endParaRPr>
          </a:p>
          <a:p>
            <a:pPr marL="0" lvl="0" indent="0" algn="l" rtl="0">
              <a:spcBef>
                <a:spcPts val="600"/>
              </a:spcBef>
              <a:spcAft>
                <a:spcPts val="0"/>
              </a:spcAft>
              <a:buClr>
                <a:schemeClr val="dk1"/>
              </a:buClr>
              <a:buSzPts val="1100"/>
              <a:buFont typeface="Arial"/>
              <a:buNone/>
            </a:pPr>
            <a:r>
              <a:rPr lang="en" sz="1200" b="1" dirty="0">
                <a:solidFill>
                  <a:schemeClr val="dk1"/>
                </a:solidFill>
                <a:latin typeface="Open Sans"/>
                <a:ea typeface="Open Sans"/>
                <a:cs typeface="Open Sans"/>
                <a:sym typeface="Open Sans"/>
              </a:rPr>
              <a:t>Reading: </a:t>
            </a:r>
            <a:r>
              <a:rPr lang="en" sz="1200" dirty="0">
                <a:solidFill>
                  <a:schemeClr val="dk1"/>
                </a:solidFill>
                <a:latin typeface="Open Sans"/>
                <a:ea typeface="Open Sans"/>
                <a:cs typeface="Open Sans"/>
                <a:sym typeface="Open Sans"/>
              </a:rPr>
              <a:t>Read about the El Nino patterns on </a:t>
            </a:r>
            <a:r>
              <a:rPr lang="en" sz="1200" u="sng" dirty="0">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Climate.gov</a:t>
            </a:r>
            <a:r>
              <a:rPr lang="en" sz="1200" dirty="0">
                <a:solidFill>
                  <a:schemeClr val="dk1"/>
                </a:solidFill>
                <a:latin typeface="Open Sans"/>
                <a:ea typeface="Open Sans"/>
                <a:cs typeface="Open Sans"/>
                <a:sym typeface="Open Sans"/>
              </a:rPr>
              <a:t> or </a:t>
            </a:r>
            <a:r>
              <a:rPr lang="en" sz="1200" dirty="0">
                <a:solidFill>
                  <a:schemeClr val="dk1"/>
                </a:solidFill>
                <a:latin typeface="Open Sans"/>
                <a:ea typeface="Open Sans"/>
                <a:cs typeface="Open Sans"/>
                <a:sym typeface="Open Sans"/>
                <a:hlinkClick r:id="rId4"/>
              </a:rPr>
              <a:t>National Ocean Service </a:t>
            </a:r>
            <a:r>
              <a:rPr lang="en" sz="1200" dirty="0">
                <a:solidFill>
                  <a:schemeClr val="dk1"/>
                </a:solidFill>
                <a:latin typeface="Open Sans"/>
                <a:ea typeface="Open Sans"/>
                <a:cs typeface="Open Sans"/>
                <a:sym typeface="Open Sans"/>
              </a:rPr>
              <a:t>and parse out the main ideas.</a:t>
            </a:r>
            <a:endParaRPr sz="1200"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100"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200" b="1" dirty="0">
                <a:solidFill>
                  <a:schemeClr val="dk1"/>
                </a:solidFill>
                <a:latin typeface="Open Sans"/>
                <a:ea typeface="Open Sans"/>
                <a:cs typeface="Open Sans"/>
                <a:sym typeface="Open Sans"/>
              </a:rPr>
              <a:t>Digital Activity:</a:t>
            </a:r>
            <a:r>
              <a:rPr lang="en" sz="1200" dirty="0">
                <a:solidFill>
                  <a:schemeClr val="dk1"/>
                </a:solidFill>
                <a:latin typeface="Open Sans"/>
                <a:ea typeface="Open Sans"/>
                <a:cs typeface="Open Sans"/>
                <a:sym typeface="Open Sans"/>
              </a:rPr>
              <a:t> Students can complete </a:t>
            </a:r>
            <a:r>
              <a:rPr lang="en" sz="1200" u="sng" dirty="0">
                <a:solidFill>
                  <a:srgbClr val="1155CC"/>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NOAA Data in the Classroom El Nino module</a:t>
            </a:r>
            <a:r>
              <a:rPr lang="en" sz="1200" dirty="0">
                <a:solidFill>
                  <a:schemeClr val="dk1"/>
                </a:solidFill>
                <a:latin typeface="Open Sans"/>
                <a:ea typeface="Open Sans"/>
                <a:cs typeface="Open Sans"/>
                <a:sym typeface="Open Sans"/>
              </a:rPr>
              <a:t> using any device connected to the Internet.</a:t>
            </a:r>
            <a:endParaRPr dirty="0">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630</Words>
  <Application>Microsoft Office PowerPoint</Application>
  <PresentationFormat>On-screen Show (16:9)</PresentationFormat>
  <Paragraphs>44</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Lato</vt:lpstr>
      <vt:lpstr>Open Sans</vt:lpstr>
      <vt:lpstr>Architects Daughter</vt:lpstr>
      <vt:lpstr>Arial</vt:lpstr>
      <vt:lpstr>Simple Light</vt:lpstr>
      <vt:lpstr>🌎 Data Lens: Exploring Earth’s Visual Stories</vt:lpstr>
      <vt:lpstr>PowerPoint Presentation</vt:lpstr>
      <vt:lpstr>PowerPoint Presentation</vt:lpstr>
      <vt:lpstr>PowerPoint Presentation</vt:lpstr>
      <vt:lpstr>Using your Venn Diagram, write two questions that scientists might study based on your observations.  (on your worksheet)</vt:lpstr>
      <vt:lpstr>End of Data Lens</vt:lpstr>
      <vt:lpstr>About the data: Sea Surface Temperature Anomaly</vt:lpstr>
      <vt:lpstr>Extensions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Data Lens: Exploring Earth’s Visual Stories</dc:title>
  <dc:creator>Hilary Peddicord</dc:creator>
  <cp:lastModifiedBy>Hilary Peddicord</cp:lastModifiedBy>
  <cp:revision>5</cp:revision>
  <dcterms:modified xsi:type="dcterms:W3CDTF">2025-01-31T17:49:17Z</dcterms:modified>
</cp:coreProperties>
</file>